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1"/>
  </p:notesMasterIdLst>
  <p:sldIdLst>
    <p:sldId id="1419" r:id="rId5"/>
    <p:sldId id="340" r:id="rId6"/>
    <p:sldId id="1416" r:id="rId7"/>
    <p:sldId id="1417" r:id="rId8"/>
    <p:sldId id="1400" r:id="rId9"/>
    <p:sldId id="1418" r:id="rId10"/>
    <p:sldId id="337" r:id="rId11"/>
    <p:sldId id="1404" r:id="rId12"/>
    <p:sldId id="1425" r:id="rId13"/>
    <p:sldId id="1410" r:id="rId14"/>
    <p:sldId id="1422" r:id="rId15"/>
    <p:sldId id="1423" r:id="rId16"/>
    <p:sldId id="1424" r:id="rId17"/>
    <p:sldId id="269" r:id="rId18"/>
    <p:sldId id="343" r:id="rId19"/>
    <p:sldId id="282"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437"/>
    <a:srgbClr val="174763"/>
    <a:srgbClr val="BBB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BA0941-2237-4825-BC5F-FB15015D1B59}" v="1" dt="2020-04-08T09:51:09.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7"/>
    <p:restoredTop sz="55888" autoAdjust="0"/>
  </p:normalViewPr>
  <p:slideViewPr>
    <p:cSldViewPr snapToGrid="0">
      <p:cViewPr varScale="1">
        <p:scale>
          <a:sx n="81" d="100"/>
          <a:sy n="81" d="100"/>
        </p:scale>
        <p:origin x="2628"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eldoorn, Nick van" userId="9c8017a2-e29e-4939-922f-e3f0189876b2" providerId="ADAL" clId="{DE93F95D-1F2B-4F38-82E7-DB190B8D6AD0}"/>
    <pc:docChg chg="custSel modSld">
      <pc:chgData name="Apeldoorn, Nick van" userId="9c8017a2-e29e-4939-922f-e3f0189876b2" providerId="ADAL" clId="{DE93F95D-1F2B-4F38-82E7-DB190B8D6AD0}" dt="2020-04-06T13:49:43.809" v="198" actId="1076"/>
      <pc:docMkLst>
        <pc:docMk/>
      </pc:docMkLst>
      <pc:sldChg chg="modSp mod modNotesTx">
        <pc:chgData name="Apeldoorn, Nick van" userId="9c8017a2-e29e-4939-922f-e3f0189876b2" providerId="ADAL" clId="{DE93F95D-1F2B-4F38-82E7-DB190B8D6AD0}" dt="2020-04-06T13:47:11.380" v="150" actId="313"/>
        <pc:sldMkLst>
          <pc:docMk/>
          <pc:sldMk cId="1420150169" sldId="269"/>
        </pc:sldMkLst>
        <pc:spChg chg="mod">
          <ac:chgData name="Apeldoorn, Nick van" userId="9c8017a2-e29e-4939-922f-e3f0189876b2" providerId="ADAL" clId="{DE93F95D-1F2B-4F38-82E7-DB190B8D6AD0}" dt="2020-04-06T13:46:52.492" v="139" actId="20577"/>
          <ac:spMkLst>
            <pc:docMk/>
            <pc:sldMk cId="1420150169" sldId="269"/>
            <ac:spMk id="3" creationId="{2820AE87-8D1B-4066-A2BA-C1A3278C7BFF}"/>
          </ac:spMkLst>
        </pc:spChg>
      </pc:sldChg>
      <pc:sldChg chg="modSp mod">
        <pc:chgData name="Apeldoorn, Nick van" userId="9c8017a2-e29e-4939-922f-e3f0189876b2" providerId="ADAL" clId="{DE93F95D-1F2B-4F38-82E7-DB190B8D6AD0}" dt="2020-04-06T13:49:05.693" v="192" actId="20577"/>
        <pc:sldMkLst>
          <pc:docMk/>
          <pc:sldMk cId="2335316035" sldId="282"/>
        </pc:sldMkLst>
        <pc:spChg chg="mod">
          <ac:chgData name="Apeldoorn, Nick van" userId="9c8017a2-e29e-4939-922f-e3f0189876b2" providerId="ADAL" clId="{DE93F95D-1F2B-4F38-82E7-DB190B8D6AD0}" dt="2020-04-06T13:49:05.693" v="192" actId="20577"/>
          <ac:spMkLst>
            <pc:docMk/>
            <pc:sldMk cId="2335316035" sldId="282"/>
            <ac:spMk id="200" creationId="{00000000-0000-0000-0000-000000000000}"/>
          </ac:spMkLst>
        </pc:spChg>
      </pc:sldChg>
      <pc:sldChg chg="addSp modSp mod modNotesTx">
        <pc:chgData name="Apeldoorn, Nick van" userId="9c8017a2-e29e-4939-922f-e3f0189876b2" providerId="ADAL" clId="{DE93F95D-1F2B-4F38-82E7-DB190B8D6AD0}" dt="2020-04-06T13:43:52.012" v="57" actId="20577"/>
        <pc:sldMkLst>
          <pc:docMk/>
          <pc:sldMk cId="3264259106" sldId="334"/>
        </pc:sldMkLst>
        <pc:spChg chg="add mod">
          <ac:chgData name="Apeldoorn, Nick van" userId="9c8017a2-e29e-4939-922f-e3f0189876b2" providerId="ADAL" clId="{DE93F95D-1F2B-4F38-82E7-DB190B8D6AD0}" dt="2020-04-06T13:43:52.012" v="57" actId="20577"/>
          <ac:spMkLst>
            <pc:docMk/>
            <pc:sldMk cId="3264259106" sldId="334"/>
            <ac:spMk id="7" creationId="{6B610439-D69A-4A19-BEA2-A38059190D03}"/>
          </ac:spMkLst>
        </pc:spChg>
      </pc:sldChg>
      <pc:sldChg chg="addSp modSp mod">
        <pc:chgData name="Apeldoorn, Nick van" userId="9c8017a2-e29e-4939-922f-e3f0189876b2" providerId="ADAL" clId="{DE93F95D-1F2B-4F38-82E7-DB190B8D6AD0}" dt="2020-04-06T13:43:42.138" v="47" actId="313"/>
        <pc:sldMkLst>
          <pc:docMk/>
          <pc:sldMk cId="1101611535" sldId="335"/>
        </pc:sldMkLst>
        <pc:spChg chg="add mod">
          <ac:chgData name="Apeldoorn, Nick van" userId="9c8017a2-e29e-4939-922f-e3f0189876b2" providerId="ADAL" clId="{DE93F95D-1F2B-4F38-82E7-DB190B8D6AD0}" dt="2020-04-06T13:43:42.138" v="47" actId="313"/>
          <ac:spMkLst>
            <pc:docMk/>
            <pc:sldMk cId="1101611535" sldId="335"/>
            <ac:spMk id="10" creationId="{C72E0B96-BCBC-4CB1-8726-8F6A8C92FEC0}"/>
          </ac:spMkLst>
        </pc:spChg>
      </pc:sldChg>
      <pc:sldChg chg="addSp modSp mod modNotesTx">
        <pc:chgData name="Apeldoorn, Nick van" userId="9c8017a2-e29e-4939-922f-e3f0189876b2" providerId="ADAL" clId="{DE93F95D-1F2B-4F38-82E7-DB190B8D6AD0}" dt="2020-04-06T13:45:04.257" v="84" actId="20577"/>
        <pc:sldMkLst>
          <pc:docMk/>
          <pc:sldMk cId="4160548052" sldId="336"/>
        </pc:sldMkLst>
        <pc:spChg chg="add mod">
          <ac:chgData name="Apeldoorn, Nick van" userId="9c8017a2-e29e-4939-922f-e3f0189876b2" providerId="ADAL" clId="{DE93F95D-1F2B-4F38-82E7-DB190B8D6AD0}" dt="2020-04-06T13:44:13.803" v="74" actId="20577"/>
          <ac:spMkLst>
            <pc:docMk/>
            <pc:sldMk cId="4160548052" sldId="336"/>
            <ac:spMk id="5" creationId="{AD51DE28-2E42-456B-8CB6-5528168ED520}"/>
          </ac:spMkLst>
        </pc:spChg>
      </pc:sldChg>
      <pc:sldChg chg="addSp modSp mod modNotesTx">
        <pc:chgData name="Apeldoorn, Nick van" userId="9c8017a2-e29e-4939-922f-e3f0189876b2" providerId="ADAL" clId="{DE93F95D-1F2B-4F38-82E7-DB190B8D6AD0}" dt="2020-04-06T13:46:06.710" v="128" actId="20577"/>
        <pc:sldMkLst>
          <pc:docMk/>
          <pc:sldMk cId="2885490830" sldId="337"/>
        </pc:sldMkLst>
        <pc:spChg chg="add mod">
          <ac:chgData name="Apeldoorn, Nick van" userId="9c8017a2-e29e-4939-922f-e3f0189876b2" providerId="ADAL" clId="{DE93F95D-1F2B-4F38-82E7-DB190B8D6AD0}" dt="2020-04-06T13:45:46.116" v="119" actId="20577"/>
          <ac:spMkLst>
            <pc:docMk/>
            <pc:sldMk cId="2885490830" sldId="337"/>
            <ac:spMk id="7" creationId="{2363F5E2-8210-4AA2-9EA8-50C68C060841}"/>
          </ac:spMkLst>
        </pc:spChg>
      </pc:sldChg>
      <pc:sldChg chg="modNotesTx">
        <pc:chgData name="Apeldoorn, Nick van" userId="9c8017a2-e29e-4939-922f-e3f0189876b2" providerId="ADAL" clId="{DE93F95D-1F2B-4F38-82E7-DB190B8D6AD0}" dt="2020-04-06T13:46:22.604" v="131" actId="313"/>
        <pc:sldMkLst>
          <pc:docMk/>
          <pc:sldMk cId="702985730" sldId="339"/>
        </pc:sldMkLst>
      </pc:sldChg>
      <pc:sldChg chg="addSp modSp mod">
        <pc:chgData name="Apeldoorn, Nick van" userId="9c8017a2-e29e-4939-922f-e3f0189876b2" providerId="ADAL" clId="{DE93F95D-1F2B-4F38-82E7-DB190B8D6AD0}" dt="2020-04-06T13:49:43.809" v="198" actId="1076"/>
        <pc:sldMkLst>
          <pc:docMk/>
          <pc:sldMk cId="306135031" sldId="340"/>
        </pc:sldMkLst>
        <pc:spChg chg="add mod">
          <ac:chgData name="Apeldoorn, Nick van" userId="9c8017a2-e29e-4939-922f-e3f0189876b2" providerId="ADAL" clId="{DE93F95D-1F2B-4F38-82E7-DB190B8D6AD0}" dt="2020-04-06T13:49:43.809" v="198" actId="1076"/>
          <ac:spMkLst>
            <pc:docMk/>
            <pc:sldMk cId="306135031" sldId="340"/>
            <ac:spMk id="6" creationId="{379617E3-918E-483E-9E4C-EA45AAF180F3}"/>
          </ac:spMkLst>
        </pc:spChg>
      </pc:sldChg>
      <pc:sldChg chg="addSp delSp modSp mod">
        <pc:chgData name="Apeldoorn, Nick van" userId="9c8017a2-e29e-4939-922f-e3f0189876b2" providerId="ADAL" clId="{DE93F95D-1F2B-4F38-82E7-DB190B8D6AD0}" dt="2020-04-06T13:47:48.764" v="165" actId="1076"/>
        <pc:sldMkLst>
          <pc:docMk/>
          <pc:sldMk cId="505046262" sldId="343"/>
        </pc:sldMkLst>
        <pc:spChg chg="del">
          <ac:chgData name="Apeldoorn, Nick van" userId="9c8017a2-e29e-4939-922f-e3f0189876b2" providerId="ADAL" clId="{DE93F95D-1F2B-4F38-82E7-DB190B8D6AD0}" dt="2020-04-06T13:47:20.972" v="152" actId="478"/>
          <ac:spMkLst>
            <pc:docMk/>
            <pc:sldMk cId="505046262" sldId="343"/>
            <ac:spMk id="25" creationId="{204E466C-CD7C-475F-8150-B397097E2FDB}"/>
          </ac:spMkLst>
        </pc:spChg>
        <pc:spChg chg="add mod">
          <ac:chgData name="Apeldoorn, Nick van" userId="9c8017a2-e29e-4939-922f-e3f0189876b2" providerId="ADAL" clId="{DE93F95D-1F2B-4F38-82E7-DB190B8D6AD0}" dt="2020-04-06T13:47:48.764" v="165" actId="1076"/>
          <ac:spMkLst>
            <pc:docMk/>
            <pc:sldMk cId="505046262" sldId="343"/>
            <ac:spMk id="27" creationId="{195EC0C6-9D6F-4DFE-B7FC-3EC71BABCE7F}"/>
          </ac:spMkLst>
        </pc:spChg>
        <pc:grpChg chg="del">
          <ac:chgData name="Apeldoorn, Nick van" userId="9c8017a2-e29e-4939-922f-e3f0189876b2" providerId="ADAL" clId="{DE93F95D-1F2B-4F38-82E7-DB190B8D6AD0}" dt="2020-04-06T13:47:18.388" v="151" actId="478"/>
          <ac:grpSpMkLst>
            <pc:docMk/>
            <pc:sldMk cId="505046262" sldId="343"/>
            <ac:grpSpMk id="10" creationId="{DA3F8B72-EDCE-4FF9-8C2B-6702558576FD}"/>
          </ac:grpSpMkLst>
        </pc:grpChg>
      </pc:sldChg>
    </pc:docChg>
  </pc:docChgLst>
  <pc:docChgLst>
    <pc:chgData name="Apeldoorn, Nick van" userId="9c8017a2-e29e-4939-922f-e3f0189876b2" providerId="ADAL" clId="{A4BA0941-2237-4825-BC5F-FB15015D1B59}"/>
    <pc:docChg chg="undo custSel addSld delSld modSld sldOrd">
      <pc:chgData name="Apeldoorn, Nick van" userId="9c8017a2-e29e-4939-922f-e3f0189876b2" providerId="ADAL" clId="{A4BA0941-2237-4825-BC5F-FB15015D1B59}" dt="2020-04-08T09:51:16.067" v="1101" actId="14100"/>
      <pc:docMkLst>
        <pc:docMk/>
      </pc:docMkLst>
      <pc:sldChg chg="modSp mod">
        <pc:chgData name="Apeldoorn, Nick van" userId="9c8017a2-e29e-4939-922f-e3f0189876b2" providerId="ADAL" clId="{A4BA0941-2237-4825-BC5F-FB15015D1B59}" dt="2020-04-06T14:23:23.014" v="1038" actId="20577"/>
        <pc:sldMkLst>
          <pc:docMk/>
          <pc:sldMk cId="2335316035" sldId="282"/>
        </pc:sldMkLst>
        <pc:spChg chg="mod">
          <ac:chgData name="Apeldoorn, Nick van" userId="9c8017a2-e29e-4939-922f-e3f0189876b2" providerId="ADAL" clId="{A4BA0941-2237-4825-BC5F-FB15015D1B59}" dt="2020-04-06T14:23:23.014" v="1038" actId="20577"/>
          <ac:spMkLst>
            <pc:docMk/>
            <pc:sldMk cId="2335316035" sldId="282"/>
            <ac:spMk id="200" creationId="{00000000-0000-0000-0000-000000000000}"/>
          </ac:spMkLst>
        </pc:spChg>
      </pc:sldChg>
      <pc:sldChg chg="del">
        <pc:chgData name="Apeldoorn, Nick van" userId="9c8017a2-e29e-4939-922f-e3f0189876b2" providerId="ADAL" clId="{A4BA0941-2237-4825-BC5F-FB15015D1B59}" dt="2020-04-06T13:54:04.721" v="73" actId="47"/>
        <pc:sldMkLst>
          <pc:docMk/>
          <pc:sldMk cId="3264259106" sldId="334"/>
        </pc:sldMkLst>
      </pc:sldChg>
      <pc:sldChg chg="del">
        <pc:chgData name="Apeldoorn, Nick van" userId="9c8017a2-e29e-4939-922f-e3f0189876b2" providerId="ADAL" clId="{A4BA0941-2237-4825-BC5F-FB15015D1B59}" dt="2020-04-06T13:54:03.565" v="72" actId="47"/>
        <pc:sldMkLst>
          <pc:docMk/>
          <pc:sldMk cId="1101611535" sldId="335"/>
        </pc:sldMkLst>
      </pc:sldChg>
      <pc:sldChg chg="modSp del mod">
        <pc:chgData name="Apeldoorn, Nick van" userId="9c8017a2-e29e-4939-922f-e3f0189876b2" providerId="ADAL" clId="{A4BA0941-2237-4825-BC5F-FB15015D1B59}" dt="2020-04-06T14:02:32.604" v="419" actId="47"/>
        <pc:sldMkLst>
          <pc:docMk/>
          <pc:sldMk cId="4160548052" sldId="336"/>
        </pc:sldMkLst>
        <pc:spChg chg="mod">
          <ac:chgData name="Apeldoorn, Nick van" userId="9c8017a2-e29e-4939-922f-e3f0189876b2" providerId="ADAL" clId="{A4BA0941-2237-4825-BC5F-FB15015D1B59}" dt="2020-04-06T13:59:40.941" v="416" actId="1076"/>
          <ac:spMkLst>
            <pc:docMk/>
            <pc:sldMk cId="4160548052" sldId="336"/>
            <ac:spMk id="8" creationId="{440EE09E-0746-0346-B53C-3F808BFBE8C2}"/>
          </ac:spMkLst>
        </pc:spChg>
      </pc:sldChg>
      <pc:sldChg chg="addSp delSp modSp mod ord">
        <pc:chgData name="Apeldoorn, Nick van" userId="9c8017a2-e29e-4939-922f-e3f0189876b2" providerId="ADAL" clId="{A4BA0941-2237-4825-BC5F-FB15015D1B59}" dt="2020-04-06T13:54:13.891" v="76"/>
        <pc:sldMkLst>
          <pc:docMk/>
          <pc:sldMk cId="2885490830" sldId="337"/>
        </pc:sldMkLst>
        <pc:spChg chg="mod">
          <ac:chgData name="Apeldoorn, Nick van" userId="9c8017a2-e29e-4939-922f-e3f0189876b2" providerId="ADAL" clId="{A4BA0941-2237-4825-BC5F-FB15015D1B59}" dt="2020-04-06T13:53:01.268" v="71" actId="20577"/>
          <ac:spMkLst>
            <pc:docMk/>
            <pc:sldMk cId="2885490830" sldId="337"/>
            <ac:spMk id="6" creationId="{663E89B3-9CD3-A940-B244-B5BEFB2B6D3D}"/>
          </ac:spMkLst>
        </pc:spChg>
        <pc:spChg chg="mod">
          <ac:chgData name="Apeldoorn, Nick van" userId="9c8017a2-e29e-4939-922f-e3f0189876b2" providerId="ADAL" clId="{A4BA0941-2237-4825-BC5F-FB15015D1B59}" dt="2020-04-06T13:52:50.145" v="50" actId="20577"/>
          <ac:spMkLst>
            <pc:docMk/>
            <pc:sldMk cId="2885490830" sldId="337"/>
            <ac:spMk id="7" creationId="{2363F5E2-8210-4AA2-9EA8-50C68C060841}"/>
          </ac:spMkLst>
        </pc:spChg>
        <pc:spChg chg="add del">
          <ac:chgData name="Apeldoorn, Nick van" userId="9c8017a2-e29e-4939-922f-e3f0189876b2" providerId="ADAL" clId="{A4BA0941-2237-4825-BC5F-FB15015D1B59}" dt="2020-04-06T13:54:13.891" v="76"/>
          <ac:spMkLst>
            <pc:docMk/>
            <pc:sldMk cId="2885490830" sldId="337"/>
            <ac:spMk id="8" creationId="{9A4CD5AA-2B7E-489E-9BA6-A83F15918151}"/>
          </ac:spMkLst>
        </pc:spChg>
      </pc:sldChg>
      <pc:sldChg chg="del">
        <pc:chgData name="Apeldoorn, Nick van" userId="9c8017a2-e29e-4939-922f-e3f0189876b2" providerId="ADAL" clId="{A4BA0941-2237-4825-BC5F-FB15015D1B59}" dt="2020-04-06T13:54:06.783" v="74" actId="47"/>
        <pc:sldMkLst>
          <pc:docMk/>
          <pc:sldMk cId="4258985321" sldId="338"/>
        </pc:sldMkLst>
      </pc:sldChg>
      <pc:sldChg chg="del">
        <pc:chgData name="Apeldoorn, Nick van" userId="9c8017a2-e29e-4939-922f-e3f0189876b2" providerId="ADAL" clId="{A4BA0941-2237-4825-BC5F-FB15015D1B59}" dt="2020-04-06T14:20:44.879" v="1000" actId="47"/>
        <pc:sldMkLst>
          <pc:docMk/>
          <pc:sldMk cId="702985730" sldId="339"/>
        </pc:sldMkLst>
      </pc:sldChg>
      <pc:sldChg chg="modSp mod">
        <pc:chgData name="Apeldoorn, Nick van" userId="9c8017a2-e29e-4939-922f-e3f0189876b2" providerId="ADAL" clId="{A4BA0941-2237-4825-BC5F-FB15015D1B59}" dt="2020-04-08T06:49:25.999" v="1041" actId="20577"/>
        <pc:sldMkLst>
          <pc:docMk/>
          <pc:sldMk cId="306135031" sldId="340"/>
        </pc:sldMkLst>
        <pc:spChg chg="mod">
          <ac:chgData name="Apeldoorn, Nick van" userId="9c8017a2-e29e-4939-922f-e3f0189876b2" providerId="ADAL" clId="{A4BA0941-2237-4825-BC5F-FB15015D1B59}" dt="2020-04-08T06:49:25.999" v="1041" actId="20577"/>
          <ac:spMkLst>
            <pc:docMk/>
            <pc:sldMk cId="306135031" sldId="340"/>
            <ac:spMk id="9" creationId="{3291D6A7-417F-FA48-AD09-B7D58CAC501C}"/>
          </ac:spMkLst>
        </pc:spChg>
      </pc:sldChg>
      <pc:sldChg chg="del">
        <pc:chgData name="Apeldoorn, Nick van" userId="9c8017a2-e29e-4939-922f-e3f0189876b2" providerId="ADAL" clId="{A4BA0941-2237-4825-BC5F-FB15015D1B59}" dt="2020-04-06T13:52:18.418" v="15" actId="47"/>
        <pc:sldMkLst>
          <pc:docMk/>
          <pc:sldMk cId="0" sldId="342"/>
        </pc:sldMkLst>
      </pc:sldChg>
      <pc:sldChg chg="addSp modSp add mod">
        <pc:chgData name="Apeldoorn, Nick van" userId="9c8017a2-e29e-4939-922f-e3f0189876b2" providerId="ADAL" clId="{A4BA0941-2237-4825-BC5F-FB15015D1B59}" dt="2020-04-06T14:13:05.502" v="917" actId="1076"/>
        <pc:sldMkLst>
          <pc:docMk/>
          <pc:sldMk cId="3076738522" sldId="1404"/>
        </pc:sldMkLst>
        <pc:spChg chg="mod">
          <ac:chgData name="Apeldoorn, Nick van" userId="9c8017a2-e29e-4939-922f-e3f0189876b2" providerId="ADAL" clId="{A4BA0941-2237-4825-BC5F-FB15015D1B59}" dt="2020-04-06T14:13:01.066" v="916" actId="404"/>
          <ac:spMkLst>
            <pc:docMk/>
            <pc:sldMk cId="3076738522" sldId="1404"/>
            <ac:spMk id="7" creationId="{ABE7E4D2-BC7B-4C4D-B126-C993FC595BA2}"/>
          </ac:spMkLst>
        </pc:spChg>
        <pc:spChg chg="add mod">
          <ac:chgData name="Apeldoorn, Nick van" userId="9c8017a2-e29e-4939-922f-e3f0189876b2" providerId="ADAL" clId="{A4BA0941-2237-4825-BC5F-FB15015D1B59}" dt="2020-04-06T14:13:05.502" v="917" actId="1076"/>
          <ac:spMkLst>
            <pc:docMk/>
            <pc:sldMk cId="3076738522" sldId="1404"/>
            <ac:spMk id="10" creationId="{F87FAAEA-E562-469C-ABA5-5B5E3AF8963B}"/>
          </ac:spMkLst>
        </pc:spChg>
      </pc:sldChg>
      <pc:sldChg chg="addSp modSp add mod">
        <pc:chgData name="Apeldoorn, Nick van" userId="9c8017a2-e29e-4939-922f-e3f0189876b2" providerId="ADAL" clId="{A4BA0941-2237-4825-BC5F-FB15015D1B59}" dt="2020-04-08T07:55:30.953" v="1077" actId="313"/>
        <pc:sldMkLst>
          <pc:docMk/>
          <pc:sldMk cId="1112556953" sldId="1410"/>
        </pc:sldMkLst>
        <pc:spChg chg="mod">
          <ac:chgData name="Apeldoorn, Nick van" userId="9c8017a2-e29e-4939-922f-e3f0189876b2" providerId="ADAL" clId="{A4BA0941-2237-4825-BC5F-FB15015D1B59}" dt="2020-04-06T14:10:52.502" v="811" actId="20577"/>
          <ac:spMkLst>
            <pc:docMk/>
            <pc:sldMk cId="1112556953" sldId="1410"/>
            <ac:spMk id="7" creationId="{ABE7E4D2-BC7B-4C4D-B126-C993FC595BA2}"/>
          </ac:spMkLst>
        </pc:spChg>
        <pc:spChg chg="add mod">
          <ac:chgData name="Apeldoorn, Nick van" userId="9c8017a2-e29e-4939-922f-e3f0189876b2" providerId="ADAL" clId="{A4BA0941-2237-4825-BC5F-FB15015D1B59}" dt="2020-04-08T07:55:30.953" v="1077" actId="313"/>
          <ac:spMkLst>
            <pc:docMk/>
            <pc:sldMk cId="1112556953" sldId="1410"/>
            <ac:spMk id="10" creationId="{AD528D6E-4A4D-4C68-BAA6-EE7016537671}"/>
          </ac:spMkLst>
        </pc:spChg>
      </pc:sldChg>
      <pc:sldChg chg="del">
        <pc:chgData name="Apeldoorn, Nick van" userId="9c8017a2-e29e-4939-922f-e3f0189876b2" providerId="ADAL" clId="{A4BA0941-2237-4825-BC5F-FB15015D1B59}" dt="2020-04-06T14:20:52.393" v="1001" actId="47"/>
        <pc:sldMkLst>
          <pc:docMk/>
          <pc:sldMk cId="2473185877" sldId="1414"/>
        </pc:sldMkLst>
      </pc:sldChg>
      <pc:sldChg chg="modSp">
        <pc:chgData name="Apeldoorn, Nick van" userId="9c8017a2-e29e-4939-922f-e3f0189876b2" providerId="ADAL" clId="{A4BA0941-2237-4825-BC5F-FB15015D1B59}" dt="2020-04-08T06:49:19.454" v="1039"/>
        <pc:sldMkLst>
          <pc:docMk/>
          <pc:sldMk cId="2654974376" sldId="1417"/>
        </pc:sldMkLst>
        <pc:spChg chg="mod">
          <ac:chgData name="Apeldoorn, Nick van" userId="9c8017a2-e29e-4939-922f-e3f0189876b2" providerId="ADAL" clId="{A4BA0941-2237-4825-BC5F-FB15015D1B59}" dt="2020-04-08T06:49:19.454" v="1039"/>
          <ac:spMkLst>
            <pc:docMk/>
            <pc:sldMk cId="2654974376" sldId="1417"/>
            <ac:spMk id="6" creationId="{AF75363F-EBEA-4CC5-A9D1-95E6FD8AE4F1}"/>
          </ac:spMkLst>
        </pc:spChg>
      </pc:sldChg>
      <pc:sldChg chg="add del modNotesTx">
        <pc:chgData name="Apeldoorn, Nick van" userId="9c8017a2-e29e-4939-922f-e3f0189876b2" providerId="ADAL" clId="{A4BA0941-2237-4825-BC5F-FB15015D1B59}" dt="2020-04-06T14:01:43.681" v="417" actId="47"/>
        <pc:sldMkLst>
          <pc:docMk/>
          <pc:sldMk cId="726626253" sldId="1420"/>
        </pc:sldMkLst>
      </pc:sldChg>
      <pc:sldChg chg="del">
        <pc:chgData name="Apeldoorn, Nick van" userId="9c8017a2-e29e-4939-922f-e3f0189876b2" providerId="ADAL" clId="{A4BA0941-2237-4825-BC5F-FB15015D1B59}" dt="2020-04-06T14:20:42.661" v="999" actId="47"/>
        <pc:sldMkLst>
          <pc:docMk/>
          <pc:sldMk cId="2470126642" sldId="1421"/>
        </pc:sldMkLst>
      </pc:sldChg>
      <pc:sldChg chg="modSp add del mod">
        <pc:chgData name="Apeldoorn, Nick van" userId="9c8017a2-e29e-4939-922f-e3f0189876b2" providerId="ADAL" clId="{A4BA0941-2237-4825-BC5F-FB15015D1B59}" dt="2020-04-06T13:59:36.492" v="414"/>
        <pc:sldMkLst>
          <pc:docMk/>
          <pc:sldMk cId="3081360106" sldId="1421"/>
        </pc:sldMkLst>
        <pc:spChg chg="mod">
          <ac:chgData name="Apeldoorn, Nick van" userId="9c8017a2-e29e-4939-922f-e3f0189876b2" providerId="ADAL" clId="{A4BA0941-2237-4825-BC5F-FB15015D1B59}" dt="2020-04-06T13:59:35.041" v="413" actId="1076"/>
          <ac:spMkLst>
            <pc:docMk/>
            <pc:sldMk cId="3081360106" sldId="1421"/>
            <ac:spMk id="5" creationId="{04150388-40BD-4F43-BD2A-05CD86CDB372}"/>
          </ac:spMkLst>
        </pc:spChg>
      </pc:sldChg>
      <pc:sldChg chg="add del setBg">
        <pc:chgData name="Apeldoorn, Nick van" userId="9c8017a2-e29e-4939-922f-e3f0189876b2" providerId="ADAL" clId="{A4BA0941-2237-4825-BC5F-FB15015D1B59}" dt="2020-04-06T14:04:50.197" v="442"/>
        <pc:sldMkLst>
          <pc:docMk/>
          <pc:sldMk cId="955312377" sldId="1422"/>
        </pc:sldMkLst>
      </pc:sldChg>
      <pc:sldChg chg="modSp add del mod ord">
        <pc:chgData name="Apeldoorn, Nick van" userId="9c8017a2-e29e-4939-922f-e3f0189876b2" providerId="ADAL" clId="{A4BA0941-2237-4825-BC5F-FB15015D1B59}" dt="2020-04-06T14:05:39.201" v="462" actId="2696"/>
        <pc:sldMkLst>
          <pc:docMk/>
          <pc:sldMk cId="1467471995" sldId="1422"/>
        </pc:sldMkLst>
        <pc:spChg chg="mod">
          <ac:chgData name="Apeldoorn, Nick van" userId="9c8017a2-e29e-4939-922f-e3f0189876b2" providerId="ADAL" clId="{A4BA0941-2237-4825-BC5F-FB15015D1B59}" dt="2020-04-06T14:05:33.890" v="461" actId="20577"/>
          <ac:spMkLst>
            <pc:docMk/>
            <pc:sldMk cId="1467471995" sldId="1422"/>
            <ac:spMk id="71" creationId="{C477538A-13C3-424C-AF61-496A9EEFB8C7}"/>
          </ac:spMkLst>
        </pc:spChg>
      </pc:sldChg>
      <pc:sldChg chg="addSp delSp modSp add mod">
        <pc:chgData name="Apeldoorn, Nick van" userId="9c8017a2-e29e-4939-922f-e3f0189876b2" providerId="ADAL" clId="{A4BA0941-2237-4825-BC5F-FB15015D1B59}" dt="2020-04-08T07:55:14.656" v="1073" actId="1076"/>
        <pc:sldMkLst>
          <pc:docMk/>
          <pc:sldMk cId="2322809777" sldId="1422"/>
        </pc:sldMkLst>
        <pc:spChg chg="mod">
          <ac:chgData name="Apeldoorn, Nick van" userId="9c8017a2-e29e-4939-922f-e3f0189876b2" providerId="ADAL" clId="{A4BA0941-2237-4825-BC5F-FB15015D1B59}" dt="2020-04-08T07:55:05.463" v="1072" actId="20577"/>
          <ac:spMkLst>
            <pc:docMk/>
            <pc:sldMk cId="2322809777" sldId="1422"/>
            <ac:spMk id="7" creationId="{ABE7E4D2-BC7B-4C4D-B126-C993FC595BA2}"/>
          </ac:spMkLst>
        </pc:spChg>
        <pc:spChg chg="mod">
          <ac:chgData name="Apeldoorn, Nick van" userId="9c8017a2-e29e-4939-922f-e3f0189876b2" providerId="ADAL" clId="{A4BA0941-2237-4825-BC5F-FB15015D1B59}" dt="2020-04-06T14:12:29.854" v="907" actId="1076"/>
          <ac:spMkLst>
            <pc:docMk/>
            <pc:sldMk cId="2322809777" sldId="1422"/>
            <ac:spMk id="8" creationId="{440EE09E-0746-0346-B53C-3F808BFBE8C2}"/>
          </ac:spMkLst>
        </pc:spChg>
        <pc:spChg chg="mod">
          <ac:chgData name="Apeldoorn, Nick van" userId="9c8017a2-e29e-4939-922f-e3f0189876b2" providerId="ADAL" clId="{A4BA0941-2237-4825-BC5F-FB15015D1B59}" dt="2020-04-08T07:55:14.656" v="1073" actId="1076"/>
          <ac:spMkLst>
            <pc:docMk/>
            <pc:sldMk cId="2322809777" sldId="1422"/>
            <ac:spMk id="10" creationId="{AD528D6E-4A4D-4C68-BAA6-EE7016537671}"/>
          </ac:spMkLst>
        </pc:spChg>
        <pc:picChg chg="add del mod ord">
          <ac:chgData name="Apeldoorn, Nick van" userId="9c8017a2-e29e-4939-922f-e3f0189876b2" providerId="ADAL" clId="{A4BA0941-2237-4825-BC5F-FB15015D1B59}" dt="2020-04-06T14:10:13.636" v="795" actId="478"/>
          <ac:picMkLst>
            <pc:docMk/>
            <pc:sldMk cId="2322809777" sldId="1422"/>
            <ac:picMk id="5" creationId="{B81B0D01-120F-4F58-AFA6-E4B91C30B66E}"/>
          </ac:picMkLst>
        </pc:picChg>
        <pc:picChg chg="del">
          <ac:chgData name="Apeldoorn, Nick van" userId="9c8017a2-e29e-4939-922f-e3f0189876b2" providerId="ADAL" clId="{A4BA0941-2237-4825-BC5F-FB15015D1B59}" dt="2020-04-06T14:10:14.792" v="796" actId="478"/>
          <ac:picMkLst>
            <pc:docMk/>
            <pc:sldMk cId="2322809777" sldId="1422"/>
            <ac:picMk id="9" creationId="{6847549F-2A05-3C46-BEEF-58EE59D4570D}"/>
          </ac:picMkLst>
        </pc:picChg>
        <pc:picChg chg="add mod ord">
          <ac:chgData name="Apeldoorn, Nick van" userId="9c8017a2-e29e-4939-922f-e3f0189876b2" providerId="ADAL" clId="{A4BA0941-2237-4825-BC5F-FB15015D1B59}" dt="2020-04-06T14:10:39.083" v="808" actId="171"/>
          <ac:picMkLst>
            <pc:docMk/>
            <pc:sldMk cId="2322809777" sldId="1422"/>
            <ac:picMk id="11" creationId="{065364E2-7461-42B1-9DA7-06431E39AEB7}"/>
          </ac:picMkLst>
        </pc:picChg>
      </pc:sldChg>
      <pc:sldChg chg="addSp delSp modSp add mod modNotesTx">
        <pc:chgData name="Apeldoorn, Nick van" userId="9c8017a2-e29e-4939-922f-e3f0189876b2" providerId="ADAL" clId="{A4BA0941-2237-4825-BC5F-FB15015D1B59}" dt="2020-04-08T07:55:24.658" v="1076" actId="1076"/>
        <pc:sldMkLst>
          <pc:docMk/>
          <pc:sldMk cId="4275022306" sldId="1423"/>
        </pc:sldMkLst>
        <pc:spChg chg="mod">
          <ac:chgData name="Apeldoorn, Nick van" userId="9c8017a2-e29e-4939-922f-e3f0189876b2" providerId="ADAL" clId="{A4BA0941-2237-4825-BC5F-FB15015D1B59}" dt="2020-04-08T07:55:20.545" v="1075" actId="20577"/>
          <ac:spMkLst>
            <pc:docMk/>
            <pc:sldMk cId="4275022306" sldId="1423"/>
            <ac:spMk id="7" creationId="{ABE7E4D2-BC7B-4C4D-B126-C993FC595BA2}"/>
          </ac:spMkLst>
        </pc:spChg>
        <pc:spChg chg="mod">
          <ac:chgData name="Apeldoorn, Nick van" userId="9c8017a2-e29e-4939-922f-e3f0189876b2" providerId="ADAL" clId="{A4BA0941-2237-4825-BC5F-FB15015D1B59}" dt="2020-04-06T14:16:48.325" v="955" actId="1076"/>
          <ac:spMkLst>
            <pc:docMk/>
            <pc:sldMk cId="4275022306" sldId="1423"/>
            <ac:spMk id="8" creationId="{440EE09E-0746-0346-B53C-3F808BFBE8C2}"/>
          </ac:spMkLst>
        </pc:spChg>
        <pc:spChg chg="mod">
          <ac:chgData name="Apeldoorn, Nick van" userId="9c8017a2-e29e-4939-922f-e3f0189876b2" providerId="ADAL" clId="{A4BA0941-2237-4825-BC5F-FB15015D1B59}" dt="2020-04-08T07:55:24.658" v="1076" actId="1076"/>
          <ac:spMkLst>
            <pc:docMk/>
            <pc:sldMk cId="4275022306" sldId="1423"/>
            <ac:spMk id="10" creationId="{AD528D6E-4A4D-4C68-BAA6-EE7016537671}"/>
          </ac:spMkLst>
        </pc:spChg>
        <pc:picChg chg="add mod ord modCrop">
          <ac:chgData name="Apeldoorn, Nick van" userId="9c8017a2-e29e-4939-922f-e3f0189876b2" providerId="ADAL" clId="{A4BA0941-2237-4825-BC5F-FB15015D1B59}" dt="2020-04-06T14:16:42.389" v="954" actId="167"/>
          <ac:picMkLst>
            <pc:docMk/>
            <pc:sldMk cId="4275022306" sldId="1423"/>
            <ac:picMk id="5" creationId="{4065C77B-A5BB-49A4-A2E2-5357C9B5EA42}"/>
          </ac:picMkLst>
        </pc:picChg>
        <pc:picChg chg="del">
          <ac:chgData name="Apeldoorn, Nick van" userId="9c8017a2-e29e-4939-922f-e3f0189876b2" providerId="ADAL" clId="{A4BA0941-2237-4825-BC5F-FB15015D1B59}" dt="2020-04-06T14:15:43.106" v="943" actId="478"/>
          <ac:picMkLst>
            <pc:docMk/>
            <pc:sldMk cId="4275022306" sldId="1423"/>
            <ac:picMk id="11" creationId="{065364E2-7461-42B1-9DA7-06431E39AEB7}"/>
          </ac:picMkLst>
        </pc:picChg>
      </pc:sldChg>
      <pc:sldChg chg="addSp delSp modSp add mod">
        <pc:chgData name="Apeldoorn, Nick van" userId="9c8017a2-e29e-4939-922f-e3f0189876b2" providerId="ADAL" clId="{A4BA0941-2237-4825-BC5F-FB15015D1B59}" dt="2020-04-08T07:55:44.770" v="1086" actId="20577"/>
        <pc:sldMkLst>
          <pc:docMk/>
          <pc:sldMk cId="3756537271" sldId="1424"/>
        </pc:sldMkLst>
        <pc:spChg chg="mod">
          <ac:chgData name="Apeldoorn, Nick van" userId="9c8017a2-e29e-4939-922f-e3f0189876b2" providerId="ADAL" clId="{A4BA0941-2237-4825-BC5F-FB15015D1B59}" dt="2020-04-08T07:55:44.770" v="1086" actId="20577"/>
          <ac:spMkLst>
            <pc:docMk/>
            <pc:sldMk cId="3756537271" sldId="1424"/>
            <ac:spMk id="7" creationId="{ABE7E4D2-BC7B-4C4D-B126-C993FC595BA2}"/>
          </ac:spMkLst>
        </pc:spChg>
        <pc:spChg chg="mod">
          <ac:chgData name="Apeldoorn, Nick van" userId="9c8017a2-e29e-4939-922f-e3f0189876b2" providerId="ADAL" clId="{A4BA0941-2237-4825-BC5F-FB15015D1B59}" dt="2020-04-06T14:20:15.745" v="996" actId="1076"/>
          <ac:spMkLst>
            <pc:docMk/>
            <pc:sldMk cId="3756537271" sldId="1424"/>
            <ac:spMk id="8" creationId="{440EE09E-0746-0346-B53C-3F808BFBE8C2}"/>
          </ac:spMkLst>
        </pc:spChg>
        <pc:spChg chg="mod">
          <ac:chgData name="Apeldoorn, Nick van" userId="9c8017a2-e29e-4939-922f-e3f0189876b2" providerId="ADAL" clId="{A4BA0941-2237-4825-BC5F-FB15015D1B59}" dt="2020-04-06T14:17:28.472" v="961" actId="207"/>
          <ac:spMkLst>
            <pc:docMk/>
            <pc:sldMk cId="3756537271" sldId="1424"/>
            <ac:spMk id="10" creationId="{AD528D6E-4A4D-4C68-BAA6-EE7016537671}"/>
          </ac:spMkLst>
        </pc:spChg>
        <pc:picChg chg="add mod ord modCrop">
          <ac:chgData name="Apeldoorn, Nick van" userId="9c8017a2-e29e-4939-922f-e3f0189876b2" providerId="ADAL" clId="{A4BA0941-2237-4825-BC5F-FB15015D1B59}" dt="2020-04-06T14:20:06.701" v="993" actId="167"/>
          <ac:picMkLst>
            <pc:docMk/>
            <pc:sldMk cId="3756537271" sldId="1424"/>
            <ac:picMk id="4" creationId="{1B0C3FB6-4861-4341-BFD9-98A0BA2B86C2}"/>
          </ac:picMkLst>
        </pc:picChg>
        <pc:picChg chg="del">
          <ac:chgData name="Apeldoorn, Nick van" userId="9c8017a2-e29e-4939-922f-e3f0189876b2" providerId="ADAL" clId="{A4BA0941-2237-4825-BC5F-FB15015D1B59}" dt="2020-04-06T14:20:10.965" v="995" actId="478"/>
          <ac:picMkLst>
            <pc:docMk/>
            <pc:sldMk cId="3756537271" sldId="1424"/>
            <ac:picMk id="5" creationId="{4065C77B-A5BB-49A4-A2E2-5357C9B5EA42}"/>
          </ac:picMkLst>
        </pc:picChg>
      </pc:sldChg>
      <pc:sldChg chg="addSp delSp modSp add mod ord modAnim modNotesTx">
        <pc:chgData name="Apeldoorn, Nick van" userId="9c8017a2-e29e-4939-922f-e3f0189876b2" providerId="ADAL" clId="{A4BA0941-2237-4825-BC5F-FB15015D1B59}" dt="2020-04-08T09:51:16.067" v="1101" actId="14100"/>
        <pc:sldMkLst>
          <pc:docMk/>
          <pc:sldMk cId="223164810" sldId="1425"/>
        </pc:sldMkLst>
        <pc:spChg chg="del">
          <ac:chgData name="Apeldoorn, Nick van" userId="9c8017a2-e29e-4939-922f-e3f0189876b2" providerId="ADAL" clId="{A4BA0941-2237-4825-BC5F-FB15015D1B59}" dt="2020-04-08T07:57:08.214" v="1094" actId="478"/>
          <ac:spMkLst>
            <pc:docMk/>
            <pc:sldMk cId="223164810" sldId="1425"/>
            <ac:spMk id="2" creationId="{0836A848-3EF7-0040-901E-5C544A32BE5B}"/>
          </ac:spMkLst>
        </pc:spChg>
        <pc:spChg chg="del">
          <ac:chgData name="Apeldoorn, Nick van" userId="9c8017a2-e29e-4939-922f-e3f0189876b2" providerId="ADAL" clId="{A4BA0941-2237-4825-BC5F-FB15015D1B59}" dt="2020-04-08T07:57:05.750" v="1093" actId="478"/>
          <ac:spMkLst>
            <pc:docMk/>
            <pc:sldMk cId="223164810" sldId="1425"/>
            <ac:spMk id="3" creationId="{244EA9F7-099A-F242-B006-657ED5F0488E}"/>
          </ac:spMkLst>
        </pc:spChg>
        <pc:spChg chg="del">
          <ac:chgData name="Apeldoorn, Nick van" userId="9c8017a2-e29e-4939-922f-e3f0189876b2" providerId="ADAL" clId="{A4BA0941-2237-4825-BC5F-FB15015D1B59}" dt="2020-04-08T07:57:04.646" v="1092" actId="478"/>
          <ac:spMkLst>
            <pc:docMk/>
            <pc:sldMk cId="223164810" sldId="1425"/>
            <ac:spMk id="7" creationId="{ABE7E4D2-BC7B-4C4D-B126-C993FC595BA2}"/>
          </ac:spMkLst>
        </pc:spChg>
        <pc:spChg chg="del">
          <ac:chgData name="Apeldoorn, Nick van" userId="9c8017a2-e29e-4939-922f-e3f0189876b2" providerId="ADAL" clId="{A4BA0941-2237-4825-BC5F-FB15015D1B59}" dt="2020-04-08T07:56:57.231" v="1088" actId="478"/>
          <ac:spMkLst>
            <pc:docMk/>
            <pc:sldMk cId="223164810" sldId="1425"/>
            <ac:spMk id="8" creationId="{440EE09E-0746-0346-B53C-3F808BFBE8C2}"/>
          </ac:spMkLst>
        </pc:spChg>
        <pc:spChg chg="del">
          <ac:chgData name="Apeldoorn, Nick van" userId="9c8017a2-e29e-4939-922f-e3f0189876b2" providerId="ADAL" clId="{A4BA0941-2237-4825-BC5F-FB15015D1B59}" dt="2020-04-08T07:57:01.950" v="1091" actId="478"/>
          <ac:spMkLst>
            <pc:docMk/>
            <pc:sldMk cId="223164810" sldId="1425"/>
            <ac:spMk id="10" creationId="{AD528D6E-4A4D-4C68-BAA6-EE7016537671}"/>
          </ac:spMkLst>
        </pc:spChg>
        <pc:picChg chg="add mod">
          <ac:chgData name="Apeldoorn, Nick van" userId="9c8017a2-e29e-4939-922f-e3f0189876b2" providerId="ADAL" clId="{A4BA0941-2237-4825-BC5F-FB15015D1B59}" dt="2020-04-08T09:51:16.067" v="1101" actId="14100"/>
          <ac:picMkLst>
            <pc:docMk/>
            <pc:sldMk cId="223164810" sldId="1425"/>
            <ac:picMk id="2" creationId="{32ED600B-33FB-4ABC-A5C7-5A184B6C6069}"/>
          </ac:picMkLst>
        </pc:picChg>
        <pc:picChg chg="del">
          <ac:chgData name="Apeldoorn, Nick van" userId="9c8017a2-e29e-4939-922f-e3f0189876b2" providerId="ADAL" clId="{A4BA0941-2237-4825-BC5F-FB15015D1B59}" dt="2020-04-08T07:57:00.734" v="1090" actId="478"/>
          <ac:picMkLst>
            <pc:docMk/>
            <pc:sldMk cId="223164810" sldId="1425"/>
            <ac:picMk id="4" creationId="{1B0C3FB6-4861-4341-BFD9-98A0BA2B86C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202663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Tree>
    <p:extLst>
      <p:ext uri="{BB962C8B-B14F-4D97-AF65-F5344CB8AC3E}">
        <p14:creationId xmlns:p14="http://schemas.microsoft.com/office/powerpoint/2010/main" val="79259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94039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baseline="0" dirty="0">
                <a:solidFill>
                  <a:srgbClr val="000000"/>
                </a:solidFill>
                <a:latin typeface="Arial"/>
                <a:ea typeface="Arial"/>
                <a:cs typeface="Arial"/>
                <a:sym typeface="Arial"/>
              </a:rPr>
              <a:t>In 2019 over </a:t>
            </a:r>
            <a:r>
              <a:rPr lang="en-US" sz="1100" b="1" i="0" u="none" strike="noStrike" cap="none" baseline="0" dirty="0">
                <a:solidFill>
                  <a:srgbClr val="000000"/>
                </a:solidFill>
                <a:latin typeface="Arial"/>
                <a:ea typeface="Arial"/>
                <a:cs typeface="Arial"/>
                <a:sym typeface="Arial"/>
              </a:rPr>
              <a:t>10,000 people </a:t>
            </a:r>
            <a:r>
              <a:rPr lang="en-US" sz="1100" b="0" i="0" u="none" strike="noStrike" cap="none" baseline="0" dirty="0">
                <a:solidFill>
                  <a:srgbClr val="000000"/>
                </a:solidFill>
                <a:latin typeface="Arial"/>
                <a:ea typeface="Arial"/>
                <a:cs typeface="Arial"/>
                <a:sym typeface="Arial"/>
              </a:rPr>
              <a:t>attended the event. During the event 11 businesses participated and 6 community groups were involved. </a:t>
            </a:r>
            <a:r>
              <a:rPr lang="en-US" sz="1100" b="1" i="0" u="none" strike="noStrike" cap="none" baseline="0" dirty="0">
                <a:solidFill>
                  <a:srgbClr val="000000"/>
                </a:solidFill>
                <a:latin typeface="Arial"/>
                <a:ea typeface="Arial"/>
                <a:cs typeface="Arial"/>
                <a:sym typeface="Arial"/>
              </a:rPr>
              <a:t>22 roads were closed </a:t>
            </a:r>
            <a:r>
              <a:rPr lang="en-US" sz="1100" b="0" i="0" u="none" strike="noStrike" cap="none" baseline="0" dirty="0">
                <a:solidFill>
                  <a:srgbClr val="000000"/>
                </a:solidFill>
                <a:latin typeface="Arial"/>
                <a:ea typeface="Arial"/>
                <a:cs typeface="Arial"/>
                <a:sym typeface="Arial"/>
              </a:rPr>
              <a:t>during the event. Over 60 volunteers helped deliver the event. 5 led rides helped over 100 people into the city from surrounding </a:t>
            </a:r>
            <a:r>
              <a:rPr lang="en-US" sz="1100" b="0" i="0" u="none" strike="noStrike" cap="none" baseline="0" dirty="0" err="1">
                <a:solidFill>
                  <a:srgbClr val="000000"/>
                </a:solidFill>
                <a:latin typeface="Arial"/>
                <a:ea typeface="Arial"/>
                <a:cs typeface="Arial"/>
                <a:sym typeface="Arial"/>
              </a:rPr>
              <a:t>neighbourhoods</a:t>
            </a:r>
            <a:r>
              <a:rPr lang="en-US" sz="1100" b="0" i="0" u="none" strike="noStrike" cap="none" baseline="0" dirty="0">
                <a:solidFill>
                  <a:srgbClr val="000000"/>
                </a:solidFill>
                <a:latin typeface="Arial"/>
                <a:ea typeface="Arial"/>
                <a:cs typeface="Arial"/>
                <a:sym typeface="Arial"/>
              </a:rPr>
              <a:t>. 64% of people attending said that they were </a:t>
            </a:r>
            <a:r>
              <a:rPr lang="en-US" sz="1100" b="1" i="0" u="none" strike="noStrike" cap="none" baseline="0" dirty="0">
                <a:solidFill>
                  <a:srgbClr val="000000"/>
                </a:solidFill>
                <a:latin typeface="Arial"/>
                <a:ea typeface="Arial"/>
                <a:cs typeface="Arial"/>
                <a:sym typeface="Arial"/>
              </a:rPr>
              <a:t>encouraged to cycle more</a:t>
            </a:r>
            <a:r>
              <a:rPr lang="en-US" sz="1100" b="0" i="0" u="none" strike="noStrike" cap="none" baseline="0" dirty="0">
                <a:solidFill>
                  <a:srgbClr val="000000"/>
                </a:solidFill>
                <a:latin typeface="Arial"/>
                <a:ea typeface="Arial"/>
                <a:cs typeface="Arial"/>
                <a:sym typeface="Arial"/>
              </a:rPr>
              <a:t>. 41% were </a:t>
            </a:r>
            <a:r>
              <a:rPr lang="en-US" sz="1100" b="1" i="0" u="none" strike="noStrike" cap="none" baseline="0" dirty="0">
                <a:solidFill>
                  <a:srgbClr val="000000"/>
                </a:solidFill>
                <a:latin typeface="Arial"/>
                <a:ea typeface="Arial"/>
                <a:cs typeface="Arial"/>
                <a:sym typeface="Arial"/>
              </a:rPr>
              <a:t>encouraged to look up routes </a:t>
            </a:r>
            <a:r>
              <a:rPr lang="en-US" sz="1100" b="0" i="0" u="none" strike="noStrike" cap="none" baseline="0" dirty="0">
                <a:solidFill>
                  <a:srgbClr val="000000"/>
                </a:solidFill>
                <a:latin typeface="Arial"/>
                <a:ea typeface="Arial"/>
                <a:cs typeface="Arial"/>
                <a:sym typeface="Arial"/>
              </a:rPr>
              <a:t>in their local </a:t>
            </a:r>
            <a:r>
              <a:rPr lang="en-US" sz="1100" b="0" i="0" u="none" strike="noStrike" cap="none" baseline="0" dirty="0" err="1">
                <a:solidFill>
                  <a:srgbClr val="000000"/>
                </a:solidFill>
                <a:latin typeface="Arial"/>
                <a:ea typeface="Arial"/>
                <a:cs typeface="Arial"/>
                <a:sym typeface="Arial"/>
              </a:rPr>
              <a:t>neighbourhood</a:t>
            </a:r>
            <a:r>
              <a:rPr lang="en-US" sz="1100" b="0" i="0" u="none" strike="noStrike" cap="none" baseline="0" dirty="0">
                <a:solidFill>
                  <a:srgbClr val="000000"/>
                </a:solidFill>
                <a:latin typeface="Arial"/>
                <a:ea typeface="Arial"/>
                <a:cs typeface="Arial"/>
                <a:sym typeface="Arial"/>
              </a:rPr>
              <a:t>. </a:t>
            </a:r>
            <a:endParaRPr lang="de-DE" dirty="0"/>
          </a:p>
        </p:txBody>
      </p:sp>
    </p:spTree>
    <p:extLst>
      <p:ext uri="{BB962C8B-B14F-4D97-AF65-F5344CB8AC3E}">
        <p14:creationId xmlns:p14="http://schemas.microsoft.com/office/powerpoint/2010/main" val="2069965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baseline="0" dirty="0">
                <a:solidFill>
                  <a:srgbClr val="000000"/>
                </a:solidFill>
                <a:latin typeface="Arial"/>
                <a:ea typeface="Arial"/>
                <a:cs typeface="Arial"/>
                <a:sym typeface="Arial"/>
              </a:rPr>
              <a:t>It is a </a:t>
            </a:r>
            <a:r>
              <a:rPr lang="en-US" sz="1100" b="1" i="0" u="none" strike="noStrike" cap="none" baseline="0" dirty="0">
                <a:solidFill>
                  <a:srgbClr val="000000"/>
                </a:solidFill>
                <a:latin typeface="Arial"/>
                <a:ea typeface="Arial"/>
                <a:cs typeface="Arial"/>
                <a:sym typeface="Arial"/>
              </a:rPr>
              <a:t>positive measure for schools and maintainers </a:t>
            </a:r>
            <a:r>
              <a:rPr lang="en-US" sz="1100" b="0" i="0" u="none" strike="noStrike" cap="none" baseline="0" dirty="0">
                <a:solidFill>
                  <a:srgbClr val="000000"/>
                </a:solidFill>
                <a:latin typeface="Arial"/>
                <a:ea typeface="Arial"/>
                <a:cs typeface="Arial"/>
                <a:sym typeface="Arial"/>
              </a:rPr>
              <a:t>to point out the traffic situation to the parents so they are </a:t>
            </a:r>
            <a:r>
              <a:rPr lang="en-GB" sz="1100" b="0" i="0" u="none" strike="noStrike" cap="none" baseline="0" dirty="0">
                <a:solidFill>
                  <a:srgbClr val="000000"/>
                </a:solidFill>
                <a:latin typeface="Arial"/>
                <a:ea typeface="Arial"/>
                <a:cs typeface="Arial"/>
                <a:sym typeface="Arial"/>
              </a:rPr>
              <a:t>willing to participate</a:t>
            </a:r>
            <a:endParaRPr lang="de-DE" dirty="0"/>
          </a:p>
        </p:txBody>
      </p:sp>
    </p:spTree>
    <p:extLst>
      <p:ext uri="{BB962C8B-B14F-4D97-AF65-F5344CB8AC3E}">
        <p14:creationId xmlns:p14="http://schemas.microsoft.com/office/powerpoint/2010/main" val="265434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100" b="0" i="0" u="none" strike="noStrike" cap="none" baseline="0" dirty="0">
              <a:solidFill>
                <a:srgbClr val="000000"/>
              </a:solidFill>
              <a:latin typeface="Arial"/>
              <a:ea typeface="Arial"/>
              <a:cs typeface="Arial"/>
              <a:sym typeface="Arial"/>
            </a:endParaRPr>
          </a:p>
          <a:p>
            <a:r>
              <a:rPr lang="en-US" sz="1100" b="0" i="0" u="none" strike="noStrike" cap="none" baseline="0" dirty="0">
                <a:solidFill>
                  <a:srgbClr val="000000"/>
                </a:solidFill>
                <a:latin typeface="Arial"/>
                <a:ea typeface="Arial"/>
                <a:cs typeface="Arial"/>
                <a:sym typeface="Arial"/>
              </a:rPr>
              <a:t> The game was very </a:t>
            </a:r>
            <a:r>
              <a:rPr lang="en-US" sz="1100" b="1" i="0" u="none" strike="noStrike" cap="none" baseline="0" dirty="0">
                <a:solidFill>
                  <a:srgbClr val="000000"/>
                </a:solidFill>
                <a:latin typeface="Arial"/>
                <a:ea typeface="Arial"/>
                <a:cs typeface="Arial"/>
                <a:sym typeface="Arial"/>
              </a:rPr>
              <a:t>well received </a:t>
            </a:r>
            <a:r>
              <a:rPr lang="en-US" sz="1100" b="0" i="0" u="none" strike="noStrike" cap="none" baseline="0" dirty="0">
                <a:solidFill>
                  <a:srgbClr val="000000"/>
                </a:solidFill>
                <a:latin typeface="Arial"/>
                <a:ea typeface="Arial"/>
                <a:cs typeface="Arial"/>
                <a:sym typeface="Arial"/>
              </a:rPr>
              <a:t>and the level of </a:t>
            </a:r>
            <a:r>
              <a:rPr lang="en-US" sz="1100" b="1" i="0" u="none" strike="noStrike" cap="none" baseline="0" dirty="0">
                <a:solidFill>
                  <a:srgbClr val="000000"/>
                </a:solidFill>
                <a:latin typeface="Arial"/>
                <a:ea typeface="Arial"/>
                <a:cs typeface="Arial"/>
                <a:sym typeface="Arial"/>
              </a:rPr>
              <a:t>active mobility was much higher during the game </a:t>
            </a:r>
            <a:r>
              <a:rPr lang="en-US" sz="1100" b="0" i="0" u="none" strike="noStrike" cap="none" baseline="0" dirty="0">
                <a:solidFill>
                  <a:srgbClr val="000000"/>
                </a:solidFill>
                <a:latin typeface="Arial"/>
                <a:ea typeface="Arial"/>
                <a:cs typeface="Arial"/>
                <a:sym typeface="Arial"/>
              </a:rPr>
              <a:t>than it was before. Most users wished for a new implementation during the upcoming years. Children and their families were </a:t>
            </a:r>
            <a:r>
              <a:rPr lang="en-US" sz="1100" b="1" i="0" u="none" strike="noStrike" cap="none" baseline="0" dirty="0">
                <a:solidFill>
                  <a:srgbClr val="000000"/>
                </a:solidFill>
                <a:latin typeface="Arial"/>
                <a:ea typeface="Arial"/>
                <a:cs typeface="Arial"/>
                <a:sym typeface="Arial"/>
              </a:rPr>
              <a:t>highly motivated to collect points</a:t>
            </a:r>
            <a:r>
              <a:rPr lang="en-US" sz="1100" b="0" i="0" u="none" strike="noStrike" cap="none" baseline="0" dirty="0">
                <a:solidFill>
                  <a:srgbClr val="000000"/>
                </a:solidFill>
                <a:latin typeface="Arial"/>
                <a:ea typeface="Arial"/>
                <a:cs typeface="Arial"/>
                <a:sym typeface="Arial"/>
              </a:rPr>
              <a:t>. </a:t>
            </a:r>
            <a:r>
              <a:rPr lang="en-US" sz="1100" b="1" i="0" u="none" strike="noStrike" cap="none" baseline="0" dirty="0">
                <a:solidFill>
                  <a:srgbClr val="000000"/>
                </a:solidFill>
                <a:latin typeface="Arial"/>
                <a:ea typeface="Arial"/>
                <a:cs typeface="Arial"/>
                <a:sym typeface="Arial"/>
              </a:rPr>
              <a:t>Engagement and interaction have improved</a:t>
            </a:r>
            <a:r>
              <a:rPr lang="en-US" sz="1100" b="0" i="0" u="none" strike="noStrike" cap="none" baseline="0" dirty="0">
                <a:solidFill>
                  <a:srgbClr val="000000"/>
                </a:solidFill>
                <a:latin typeface="Arial"/>
                <a:ea typeface="Arial"/>
                <a:cs typeface="Arial"/>
                <a:sym typeface="Arial"/>
              </a:rPr>
              <a:t>; the game was proved to be subject to many conversations. On the other hand, several boxes were stolen and even reinstalled next to another box to score more points. Some participants also cheated by car use instead of walking or cycling. </a:t>
            </a:r>
            <a:endParaRPr lang="de-DE" dirty="0"/>
          </a:p>
        </p:txBody>
      </p:sp>
    </p:spTree>
    <p:extLst>
      <p:ext uri="{BB962C8B-B14F-4D97-AF65-F5344CB8AC3E}">
        <p14:creationId xmlns:p14="http://schemas.microsoft.com/office/powerpoint/2010/main" val="2703111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Clr>
                <a:srgbClr val="F8C437"/>
              </a:buClr>
              <a:buFont typeface="+mj-lt"/>
              <a:buAutoNum type="arabicPeriod"/>
            </a:pPr>
            <a:r>
              <a:rPr lang="en-GB" dirty="0">
                <a:solidFill>
                  <a:srgbClr val="F8C437"/>
                </a:solidFill>
              </a:rPr>
              <a:t>Plenty of soft measures are evaluated in various contexts paving the way for evidence-based soft measures &gt;500 77%</a:t>
            </a:r>
          </a:p>
          <a:p>
            <a:pPr>
              <a:buClr>
                <a:srgbClr val="F8C437"/>
              </a:buClr>
              <a:buFont typeface="+mj-lt"/>
              <a:buAutoNum type="arabicPeriod"/>
            </a:pPr>
            <a:r>
              <a:rPr lang="en-GB" dirty="0">
                <a:solidFill>
                  <a:srgbClr val="F8C437"/>
                </a:solidFill>
              </a:rPr>
              <a:t>Explores new ways of working with children and let them participate in every stem of the process (</a:t>
            </a:r>
            <a:r>
              <a:rPr lang="en-GB" sz="1100" b="0" i="0" u="none" strike="noStrike" cap="none" dirty="0">
                <a:solidFill>
                  <a:srgbClr val="000000"/>
                </a:solidFill>
                <a:effectLst/>
                <a:latin typeface="Arial"/>
                <a:ea typeface="Arial"/>
                <a:cs typeface="Arial"/>
                <a:sym typeface="Arial"/>
              </a:rPr>
              <a:t>Cities are very satisfied with 46% of the measures, and 31% is satisfied. Results exceeded expectations, especially for those measures in cooperation with children where creativity and fun play a crucial role</a:t>
            </a:r>
            <a:r>
              <a:rPr lang="en-US" sz="1100" b="0" i="0" u="none" strike="noStrike" cap="none" dirty="0">
                <a:solidFill>
                  <a:srgbClr val="000000"/>
                </a:solidFill>
                <a:effectLst/>
                <a:latin typeface="Arial"/>
                <a:ea typeface="Arial"/>
                <a:cs typeface="Arial"/>
                <a:sym typeface="Arial"/>
              </a:rPr>
              <a:t>)</a:t>
            </a:r>
            <a:endParaRPr lang="en-GB" dirty="0">
              <a:solidFill>
                <a:srgbClr val="F8C437"/>
              </a:solidFill>
            </a:endParaRPr>
          </a:p>
          <a:p>
            <a:pPr>
              <a:buClr>
                <a:srgbClr val="F8C437"/>
              </a:buClr>
              <a:buFont typeface="+mj-lt"/>
              <a:buAutoNum type="arabicPeriod"/>
            </a:pPr>
            <a:r>
              <a:rPr lang="en-GB" dirty="0">
                <a:solidFill>
                  <a:srgbClr val="F8C437"/>
                </a:solidFill>
              </a:rPr>
              <a:t>New monitoring and evaluation tools are developed. Focussing on making the result of soft measures measurable  (by planning, implementing and evaluated we learn new ways every year.)</a:t>
            </a:r>
          </a:p>
          <a:p>
            <a:pPr>
              <a:buClr>
                <a:srgbClr val="F8C437"/>
              </a:buClr>
              <a:buFont typeface="+mj-lt"/>
              <a:buAutoNum type="arabicPeriod"/>
            </a:pPr>
            <a:r>
              <a:rPr lang="en-GB" dirty="0">
                <a:solidFill>
                  <a:srgbClr val="F8C437"/>
                </a:solidFill>
              </a:rPr>
              <a:t>Kids have a radical different perspective on urban planning. This project enlightens this perspective through the workshops and it shows that if the assignment is clear kids come up with very useful results. </a:t>
            </a:r>
          </a:p>
          <a:p>
            <a:pPr>
              <a:buClr>
                <a:srgbClr val="F8C437"/>
              </a:buClr>
              <a:buFont typeface="+mj-lt"/>
              <a:buAutoNum type="arabicPeriod"/>
            </a:pPr>
            <a:r>
              <a:rPr lang="en-GB" dirty="0">
                <a:solidFill>
                  <a:srgbClr val="F8C437"/>
                </a:solidFill>
              </a:rPr>
              <a:t>The mindset of the cities shifts. Tilburg is now rethinking all its school zones </a:t>
            </a:r>
          </a:p>
          <a:p>
            <a:pPr>
              <a:buClr>
                <a:srgbClr val="F8C437"/>
              </a:buClr>
              <a:buFont typeface="+mj-lt"/>
              <a:buAutoNum type="arabicPeriod"/>
            </a:pPr>
            <a:endParaRPr lang="en-GB" dirty="0">
              <a:solidFill>
                <a:srgbClr val="F8C437"/>
              </a:solidFill>
            </a:endParaRPr>
          </a:p>
          <a:p>
            <a:pPr>
              <a:buClr>
                <a:srgbClr val="F8C437"/>
              </a:buClr>
              <a:buFont typeface="+mj-lt"/>
              <a:buAutoNum type="arabicPeriod"/>
            </a:pPr>
            <a:endParaRPr lang="en-GB" dirty="0">
              <a:solidFill>
                <a:srgbClr val="F8C437"/>
              </a:solidFill>
            </a:endParaRPr>
          </a:p>
          <a:p>
            <a:pPr>
              <a:buClr>
                <a:srgbClr val="F8C437"/>
              </a:buClr>
            </a:pPr>
            <a:endParaRPr lang="en-GB" dirty="0">
              <a:solidFill>
                <a:srgbClr val="F8C437"/>
              </a:solidFill>
            </a:endParaRPr>
          </a:p>
          <a:p>
            <a:endParaRPr lang="en-US" dirty="0"/>
          </a:p>
        </p:txBody>
      </p:sp>
    </p:spTree>
    <p:extLst>
      <p:ext uri="{BB962C8B-B14F-4D97-AF65-F5344CB8AC3E}">
        <p14:creationId xmlns:p14="http://schemas.microsoft.com/office/powerpoint/2010/main" val="1449332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9022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93eab1ea2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493eab1ea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 + H. End. name the logo’s again, refer to social media, thanks the audience </a:t>
            </a:r>
            <a:endParaRPr/>
          </a:p>
        </p:txBody>
      </p:sp>
    </p:spTree>
    <p:extLst>
      <p:ext uri="{BB962C8B-B14F-4D97-AF65-F5344CB8AC3E}">
        <p14:creationId xmlns:p14="http://schemas.microsoft.com/office/powerpoint/2010/main" val="267766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3853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0799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7995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Explain the different contexts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METAMORPHOSIS will include trial implementation cities with completely different neighbourhoods. The cities have different sizes: Munich (DE) ca. 1,5 Mio inhabitants, Zürich (CH) 400.000, Graz (AT) 290.000, Southampton (UK) 240.000, Tilburg (NL) 210.000, Alba Iulia (RO) 63.000 and </a:t>
            </a:r>
            <a:r>
              <a:rPr lang="en-GB" sz="1200" kern="1200" dirty="0" err="1">
                <a:solidFill>
                  <a:schemeClr val="tx1"/>
                </a:solidFill>
                <a:effectLst/>
                <a:latin typeface="+mn-lt"/>
                <a:ea typeface="+mn-ea"/>
                <a:cs typeface="+mn-cs"/>
              </a:rPr>
              <a:t>Merano</a:t>
            </a:r>
            <a:r>
              <a:rPr lang="en-GB" sz="1200" kern="1200" dirty="0">
                <a:solidFill>
                  <a:schemeClr val="tx1"/>
                </a:solidFill>
                <a:effectLst/>
                <a:latin typeface="+mn-lt"/>
                <a:ea typeface="+mn-ea"/>
                <a:cs typeface="+mn-cs"/>
              </a:rPr>
              <a:t> (IT) 40.000. Each city will participate with up to four different neighbourhoods, selected to have a wide variety: in size, structure, density and diversity. The scope ranges from mono-functional living areas to vibrant neighbourhoods with many different functions and a high share of migrants. There are newly developed areas as well as old deprived neighbourhoods, low-rise as well as high-rise areas, and also areas that are either more connected or are more isolated from the city centre. All selected cities are developing entirely new neighbourhoods by 2020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EB09F41-DD49-E44F-9F0C-D7014EF21F68}" type="slidenum">
              <a:rPr lang="en-GB" smtClean="0"/>
              <a:t>5</a:t>
            </a:fld>
            <a:endParaRPr lang="en-GB"/>
          </a:p>
        </p:txBody>
      </p:sp>
    </p:spTree>
    <p:extLst>
      <p:ext uri="{BB962C8B-B14F-4D97-AF65-F5344CB8AC3E}">
        <p14:creationId xmlns:p14="http://schemas.microsoft.com/office/powerpoint/2010/main" val="3236054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SLIDES_API352219883_16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SLIDES_API352219883_16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pitchFamily="34" charset="0"/>
              <a:buNone/>
            </a:pPr>
            <a:r>
              <a:rPr lang="en-US" dirty="0">
                <a:solidFill>
                  <a:schemeClr val="dk1"/>
                </a:solidFill>
              </a:rPr>
              <a:t>Metamorphosis focusses on 6 activity fields:</a:t>
            </a:r>
          </a:p>
          <a:p>
            <a:r>
              <a:rPr lang="en-US" sz="1100" b="0" i="0" u="none" strike="noStrike" cap="none" baseline="0" dirty="0">
                <a:solidFill>
                  <a:srgbClr val="000000"/>
                </a:solidFill>
                <a:latin typeface="Arial"/>
                <a:ea typeface="Arial"/>
                <a:cs typeface="Arial"/>
                <a:sym typeface="Arial"/>
              </a:rPr>
              <a:t>Temporary street openings close streets for cars and open them for people. They differ in duration: short time, one day, several days. The aim is to move from just once to regular, from short-term to long-term and from temporary to </a:t>
            </a:r>
            <a:r>
              <a:rPr lang="en-GB" sz="1100" b="0" i="0" u="none" strike="noStrike" cap="none" baseline="0" dirty="0">
                <a:solidFill>
                  <a:srgbClr val="000000"/>
                </a:solidFill>
                <a:latin typeface="Arial"/>
                <a:ea typeface="Arial"/>
                <a:cs typeface="Arial"/>
                <a:sym typeface="Arial"/>
              </a:rPr>
              <a:t>permanent change. Openings are </a:t>
            </a:r>
            <a:r>
              <a:rPr lang="en-US" sz="1100" b="0" i="0" u="none" strike="noStrike" cap="none" baseline="0" dirty="0" err="1">
                <a:solidFill>
                  <a:srgbClr val="000000"/>
                </a:solidFill>
                <a:latin typeface="Arial"/>
                <a:ea typeface="Arial"/>
                <a:cs typeface="Arial"/>
                <a:sym typeface="Arial"/>
              </a:rPr>
              <a:t>organised</a:t>
            </a:r>
            <a:r>
              <a:rPr lang="en-US" sz="1100" b="0" i="0" u="none" strike="noStrike" cap="none" baseline="0" dirty="0">
                <a:solidFill>
                  <a:srgbClr val="000000"/>
                </a:solidFill>
                <a:latin typeface="Arial"/>
                <a:ea typeface="Arial"/>
                <a:cs typeface="Arial"/>
                <a:sym typeface="Arial"/>
              </a:rPr>
              <a:t> </a:t>
            </a:r>
            <a:r>
              <a:rPr lang="en-US" sz="1100" b="0" i="0" u="none" strike="noStrike" cap="none" baseline="0" dirty="0" err="1">
                <a:solidFill>
                  <a:srgbClr val="000000"/>
                </a:solidFill>
                <a:latin typeface="Arial"/>
                <a:ea typeface="Arial"/>
                <a:cs typeface="Arial"/>
                <a:sym typeface="Arial"/>
              </a:rPr>
              <a:t>througout</a:t>
            </a:r>
            <a:r>
              <a:rPr lang="en-US" sz="1100" b="0" i="0" u="none" strike="noStrike" cap="none" baseline="0" dirty="0">
                <a:solidFill>
                  <a:srgbClr val="000000"/>
                </a:solidFill>
                <a:latin typeface="Arial"/>
                <a:ea typeface="Arial"/>
                <a:cs typeface="Arial"/>
                <a:sym typeface="Arial"/>
              </a:rPr>
              <a:t> the city and activities are held to show the potential </a:t>
            </a:r>
            <a:r>
              <a:rPr lang="en-GB" sz="1100" b="0" i="0" u="none" strike="noStrike" cap="none" baseline="0" dirty="0">
                <a:solidFill>
                  <a:srgbClr val="000000"/>
                </a:solidFill>
                <a:latin typeface="Arial"/>
                <a:ea typeface="Arial"/>
                <a:cs typeface="Arial"/>
                <a:sym typeface="Arial"/>
              </a:rPr>
              <a:t>of the space.</a:t>
            </a:r>
          </a:p>
          <a:p>
            <a:r>
              <a:rPr lang="en-US" sz="1100" b="0" i="0" u="none" strike="noStrike" cap="none" baseline="0" dirty="0">
                <a:solidFill>
                  <a:srgbClr val="000000"/>
                </a:solidFill>
                <a:latin typeface="Arial"/>
                <a:ea typeface="Arial"/>
                <a:cs typeface="Arial"/>
                <a:sym typeface="Arial"/>
              </a:rPr>
              <a:t>The aim of interventions in public space is to discourage car use and encourage greater sustainable mobility by all citizens. Resulting in a </a:t>
            </a:r>
            <a:r>
              <a:rPr lang="en-US" sz="1100" b="0" i="0" u="none" strike="noStrike" cap="none" baseline="0" dirty="0" err="1">
                <a:solidFill>
                  <a:srgbClr val="000000"/>
                </a:solidFill>
                <a:latin typeface="Arial"/>
                <a:ea typeface="Arial"/>
                <a:cs typeface="Arial"/>
                <a:sym typeface="Arial"/>
              </a:rPr>
              <a:t>descrease</a:t>
            </a:r>
            <a:r>
              <a:rPr lang="en-US" sz="1100" b="0" i="0" u="none" strike="noStrike" cap="none" baseline="0" dirty="0">
                <a:solidFill>
                  <a:srgbClr val="000000"/>
                </a:solidFill>
                <a:latin typeface="Arial"/>
                <a:ea typeface="Arial"/>
                <a:cs typeface="Arial"/>
                <a:sym typeface="Arial"/>
              </a:rPr>
              <a:t> of harmful effects of </a:t>
            </a:r>
            <a:r>
              <a:rPr lang="en-US" sz="1100" b="0" i="0" u="none" strike="noStrike" cap="none" baseline="0" dirty="0" err="1">
                <a:solidFill>
                  <a:srgbClr val="000000"/>
                </a:solidFill>
                <a:latin typeface="Arial"/>
                <a:ea typeface="Arial"/>
                <a:cs typeface="Arial"/>
                <a:sym typeface="Arial"/>
              </a:rPr>
              <a:t>motorised</a:t>
            </a:r>
            <a:r>
              <a:rPr lang="en-US" sz="1100" b="0" i="0" u="none" strike="noStrike" cap="none" baseline="0" dirty="0">
                <a:solidFill>
                  <a:srgbClr val="000000"/>
                </a:solidFill>
                <a:latin typeface="Arial"/>
                <a:ea typeface="Arial"/>
                <a:cs typeface="Arial"/>
                <a:sym typeface="Arial"/>
              </a:rPr>
              <a:t> vehicles on children, while promoting health benefits of active mobility, improving the accessibility and community usage of public spaces.</a:t>
            </a:r>
          </a:p>
          <a:p>
            <a:r>
              <a:rPr lang="en-US" sz="1100" b="0" i="0" u="none" strike="noStrike" cap="none" baseline="0" dirty="0">
                <a:solidFill>
                  <a:srgbClr val="000000"/>
                </a:solidFill>
                <a:latin typeface="Arial"/>
                <a:ea typeface="Arial"/>
                <a:cs typeface="Arial"/>
                <a:sym typeface="Arial"/>
              </a:rPr>
              <a:t>The aim of educational and innovative tools is to create awareness raising tools, tools to encourage change and involve children in a playful way. Yet effective way and enable them to specify and communicate their visions for our future cities and </a:t>
            </a:r>
            <a:r>
              <a:rPr lang="en-GB" sz="1100" b="0" i="0" u="none" strike="noStrike" cap="none" baseline="0" dirty="0">
                <a:solidFill>
                  <a:srgbClr val="000000"/>
                </a:solidFill>
                <a:latin typeface="Arial"/>
                <a:ea typeface="Arial"/>
                <a:cs typeface="Arial"/>
                <a:sym typeface="Arial"/>
              </a:rPr>
              <a:t>neighbourhoods. This measure also </a:t>
            </a:r>
            <a:r>
              <a:rPr lang="en-US" sz="1100" b="0" i="0" u="none" strike="noStrike" cap="none" baseline="0" dirty="0">
                <a:solidFill>
                  <a:srgbClr val="000000"/>
                </a:solidFill>
                <a:latin typeface="Arial"/>
                <a:ea typeface="Arial"/>
                <a:cs typeface="Arial"/>
                <a:sym typeface="Arial"/>
              </a:rPr>
              <a:t>aims at including these tools within </a:t>
            </a:r>
            <a:r>
              <a:rPr lang="en-GB" sz="1100" b="0" i="0" u="none" strike="noStrike" cap="none" baseline="0" dirty="0">
                <a:solidFill>
                  <a:srgbClr val="000000"/>
                </a:solidFill>
                <a:latin typeface="Arial"/>
                <a:ea typeface="Arial"/>
                <a:cs typeface="Arial"/>
                <a:sym typeface="Arial"/>
              </a:rPr>
              <a:t>the curricula.</a:t>
            </a:r>
          </a:p>
          <a:p>
            <a:r>
              <a:rPr lang="en-US" sz="1100" b="0" i="0" u="none" strike="noStrike" cap="none" baseline="0" dirty="0">
                <a:solidFill>
                  <a:srgbClr val="000000"/>
                </a:solidFill>
                <a:latin typeface="Arial"/>
                <a:ea typeface="Arial"/>
                <a:cs typeface="Arial"/>
                <a:sym typeface="Arial"/>
              </a:rPr>
              <a:t>A major aim of METAMORPHOSIS is to empower children to become more independent users of active mobility and public space. When children get used to walking and cycling at an early age it is easier to continue with such acquired capabilities in the future.</a:t>
            </a:r>
          </a:p>
          <a:p>
            <a:r>
              <a:rPr lang="en-US" sz="1100" b="0" i="0" u="none" strike="noStrike" cap="none" baseline="0" dirty="0">
                <a:solidFill>
                  <a:srgbClr val="000000"/>
                </a:solidFill>
                <a:latin typeface="Arial"/>
                <a:ea typeface="Arial"/>
                <a:cs typeface="Arial"/>
                <a:sym typeface="Arial"/>
              </a:rPr>
              <a:t>The aim of </a:t>
            </a:r>
            <a:r>
              <a:rPr lang="en-US" sz="1100" b="0" i="0" u="none" strike="noStrike" cap="none" baseline="0" dirty="0" err="1">
                <a:solidFill>
                  <a:srgbClr val="000000"/>
                </a:solidFill>
                <a:latin typeface="Arial"/>
                <a:ea typeface="Arial"/>
                <a:cs typeface="Arial"/>
                <a:sym typeface="Arial"/>
              </a:rPr>
              <a:t>chrystallisation</a:t>
            </a:r>
            <a:r>
              <a:rPr lang="en-US" sz="1100" b="0" i="0" u="none" strike="noStrike" cap="none" baseline="0" dirty="0">
                <a:solidFill>
                  <a:srgbClr val="000000"/>
                </a:solidFill>
                <a:latin typeface="Arial"/>
                <a:ea typeface="Arial"/>
                <a:cs typeface="Arial"/>
                <a:sym typeface="Arial"/>
              </a:rPr>
              <a:t> points is to create attractive </a:t>
            </a:r>
            <a:r>
              <a:rPr lang="en-US" sz="1100" b="0" i="0" u="none" strike="noStrike" cap="none" baseline="0" dirty="0" err="1">
                <a:solidFill>
                  <a:srgbClr val="000000"/>
                </a:solidFill>
                <a:latin typeface="Arial"/>
                <a:ea typeface="Arial"/>
                <a:cs typeface="Arial"/>
                <a:sym typeface="Arial"/>
              </a:rPr>
              <a:t>neighbourhood</a:t>
            </a:r>
            <a:r>
              <a:rPr lang="en-US" sz="1100" b="0" i="0" u="none" strike="noStrike" cap="none" baseline="0" dirty="0">
                <a:solidFill>
                  <a:srgbClr val="000000"/>
                </a:solidFill>
                <a:latin typeface="Arial"/>
                <a:ea typeface="Arial"/>
                <a:cs typeface="Arial"/>
                <a:sym typeface="Arial"/>
              </a:rPr>
              <a:t> spaces where people can congregate and in which children and parents are encouraged to spend more time outside and use sustainable mobility methods and tools. To create places where people are offered a formal or more informal opportunities for communication, exchange and sharing, to foster greater community interaction.</a:t>
            </a:r>
          </a:p>
          <a:p>
            <a:r>
              <a:rPr lang="en-US" sz="1100" b="0" i="0" u="none" strike="noStrike" cap="none" baseline="0" dirty="0">
                <a:solidFill>
                  <a:srgbClr val="000000"/>
                </a:solidFill>
                <a:latin typeface="Arial"/>
                <a:ea typeface="Arial"/>
                <a:cs typeface="Arial"/>
                <a:sym typeface="Arial"/>
              </a:rPr>
              <a:t>All METAMORPHOSIS partners aim to improve planning procedures in their cities and to integrate it into their local SUMP. This to ensure that the METAMORPHOSIS thoughts, planning procedures and ideas live onward in the future planning of the seven cities and to be an example for other cities as well.</a:t>
            </a:r>
            <a:endParaRPr lang="en-GB" sz="1100" b="0" i="0" u="none" strike="noStrike" cap="none" baseline="0" dirty="0">
              <a:solidFill>
                <a:srgbClr val="000000"/>
              </a:solidFill>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7940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baseline="0" dirty="0">
                <a:solidFill>
                  <a:srgbClr val="000000"/>
                </a:solidFill>
                <a:latin typeface="Arial"/>
                <a:ea typeface="Arial"/>
                <a:cs typeface="Arial"/>
                <a:sym typeface="Arial"/>
              </a:rPr>
              <a:t>A major aim of METAMORPHOSIS is to empower children to become more independent users of active mobility and public space. When children get used to walking and cycling at an early age it is easier to continue with such acquired capabilities in the future.</a:t>
            </a:r>
          </a:p>
          <a:p>
            <a:endParaRPr lang="en-GB" noProof="0" dirty="0"/>
          </a:p>
        </p:txBody>
      </p:sp>
    </p:spTree>
    <p:extLst>
      <p:ext uri="{BB962C8B-B14F-4D97-AF65-F5344CB8AC3E}">
        <p14:creationId xmlns:p14="http://schemas.microsoft.com/office/powerpoint/2010/main" val="1743581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4435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100" b="0" i="0" u="none" strike="noStrike" cap="none" baseline="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6159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notesSlide" Target="../notesSlides/notesSlide15.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mailto:apeldoorn.n@buas.n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mailto:reiter@fgm.a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ideo" Target="https://www.youtube.com/embed/videoseries?list=PLf_FdEodd-m0ZhcZ8409mjm7QfinFdyIv" TargetMode="Externa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56FB7AB-484C-4156-8760-7BC655749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09" y="1662342"/>
            <a:ext cx="6569290" cy="1461857"/>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686" y="4508792"/>
            <a:ext cx="1677709" cy="516777"/>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32" y="4215279"/>
            <a:ext cx="1726183" cy="875363"/>
          </a:xfrm>
          <a:prstGeom prst="rect">
            <a:avLst/>
          </a:prstGeom>
        </p:spPr>
      </p:pic>
    </p:spTree>
    <p:extLst>
      <p:ext uri="{BB962C8B-B14F-4D97-AF65-F5344CB8AC3E}">
        <p14:creationId xmlns:p14="http://schemas.microsoft.com/office/powerpoint/2010/main" val="3559210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847549F-2A05-3C46-BEEF-58EE59D4570D}"/>
              </a:ext>
            </a:extLst>
          </p:cNvPr>
          <p:cNvPicPr>
            <a:picLocks noChangeAspect="1"/>
          </p:cNvPicPr>
          <p:nvPr/>
        </p:nvPicPr>
        <p:blipFill rotWithShape="1">
          <a:blip r:embed="rId3"/>
          <a:srcRect t="7409" b="8877"/>
          <a:stretch/>
        </p:blipFill>
        <p:spPr>
          <a:xfrm>
            <a:off x="0" y="0"/>
            <a:ext cx="9144000" cy="5143500"/>
          </a:xfrm>
          <a:prstGeom prst="rect">
            <a:avLst/>
          </a:prstGeom>
        </p:spPr>
      </p:pic>
      <p:sp>
        <p:nvSpPr>
          <p:cNvPr id="2" name="Title 1">
            <a:extLst>
              <a:ext uri="{FF2B5EF4-FFF2-40B4-BE49-F238E27FC236}">
                <a16:creationId xmlns="" xmlns:a16="http://schemas.microsoft.com/office/drawing/2014/main" id="{0836A848-3EF7-0040-901E-5C544A32BE5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 xmlns:a16="http://schemas.microsoft.com/office/drawing/2014/main" id="{244EA9F7-099A-F242-B006-657ED5F0488E}"/>
              </a:ext>
            </a:extLst>
          </p:cNvPr>
          <p:cNvSpPr>
            <a:spLocks noGrp="1"/>
          </p:cNvSpPr>
          <p:nvPr>
            <p:ph type="body" idx="1"/>
          </p:nvPr>
        </p:nvSpPr>
        <p:spPr/>
        <p:txBody>
          <a:bodyPr/>
          <a:lstStyle/>
          <a:p>
            <a:endParaRPr lang="en-US" dirty="0"/>
          </a:p>
        </p:txBody>
      </p:sp>
      <p:sp>
        <p:nvSpPr>
          <p:cNvPr id="8" name="Rectangle 7">
            <a:extLst>
              <a:ext uri="{FF2B5EF4-FFF2-40B4-BE49-F238E27FC236}">
                <a16:creationId xmlns="" xmlns:a16="http://schemas.microsoft.com/office/drawing/2014/main" id="{440EE09E-0746-0346-B53C-3F808BFBE8C2}"/>
              </a:ext>
            </a:extLst>
          </p:cNvPr>
          <p:cNvSpPr/>
          <p:nvPr/>
        </p:nvSpPr>
        <p:spPr>
          <a:xfrm>
            <a:off x="-288758" y="-219610"/>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sp>
        <p:nvSpPr>
          <p:cNvPr id="7" name="TextBox 6">
            <a:extLst>
              <a:ext uri="{FF2B5EF4-FFF2-40B4-BE49-F238E27FC236}">
                <a16:creationId xmlns="" xmlns:a16="http://schemas.microsoft.com/office/drawing/2014/main" id="{ABE7E4D2-BC7B-4C4D-B126-C993FC595BA2}"/>
              </a:ext>
            </a:extLst>
          </p:cNvPr>
          <p:cNvSpPr txBox="1"/>
          <p:nvPr/>
        </p:nvSpPr>
        <p:spPr>
          <a:xfrm>
            <a:off x="311700" y="444589"/>
            <a:ext cx="8520600" cy="1323439"/>
          </a:xfrm>
          <a:prstGeom prst="rect">
            <a:avLst/>
          </a:prstGeom>
          <a:noFill/>
        </p:spPr>
        <p:txBody>
          <a:bodyPr wrap="square" rtlCol="0">
            <a:spAutoFit/>
          </a:bodyPr>
          <a:lstStyle/>
          <a:p>
            <a:r>
              <a:rPr lang="en-US" sz="4000" b="1" dirty="0">
                <a:solidFill>
                  <a:srgbClr val="F8C437"/>
                </a:solidFill>
              </a:rPr>
              <a:t>Example 1: Workshops and training activities</a:t>
            </a:r>
            <a:endParaRPr lang="en-US" sz="4000" dirty="0"/>
          </a:p>
        </p:txBody>
      </p:sp>
      <p:sp>
        <p:nvSpPr>
          <p:cNvPr id="10" name="TextBox 9">
            <a:extLst>
              <a:ext uri="{FF2B5EF4-FFF2-40B4-BE49-F238E27FC236}">
                <a16:creationId xmlns="" xmlns:a16="http://schemas.microsoft.com/office/drawing/2014/main" id="{AD528D6E-4A4D-4C68-BAA6-EE7016537671}"/>
              </a:ext>
            </a:extLst>
          </p:cNvPr>
          <p:cNvSpPr txBox="1"/>
          <p:nvPr/>
        </p:nvSpPr>
        <p:spPr>
          <a:xfrm>
            <a:off x="311700" y="2045067"/>
            <a:ext cx="8116683" cy="2554545"/>
          </a:xfrm>
          <a:prstGeom prst="rect">
            <a:avLst/>
          </a:prstGeom>
          <a:noFill/>
        </p:spPr>
        <p:txBody>
          <a:bodyPr wrap="square" rtlCol="0">
            <a:spAutoFit/>
          </a:bodyPr>
          <a:lstStyle/>
          <a:p>
            <a:pPr marL="342900" indent="-342900">
              <a:buClr>
                <a:schemeClr val="bg1"/>
              </a:buClr>
              <a:buFont typeface="Arial" panose="020B0604020202020204" pitchFamily="34" charset="0"/>
              <a:buChar char="•"/>
            </a:pPr>
            <a:r>
              <a:rPr lang="en-GB" sz="2000" dirty="0">
                <a:solidFill>
                  <a:schemeClr val="bg1"/>
                </a:solidFill>
              </a:rPr>
              <a:t>In all seven cities cycle trainings are given to primary school children to learn them about:</a:t>
            </a:r>
          </a:p>
          <a:p>
            <a:pPr marL="342900" lvl="2" indent="-342900">
              <a:buClr>
                <a:schemeClr val="bg1"/>
              </a:buClr>
              <a:buFont typeface="Arial" panose="020B0604020202020204" pitchFamily="34" charset="0"/>
              <a:buChar char="•"/>
            </a:pPr>
            <a:r>
              <a:rPr lang="en-GB" sz="2000" dirty="0">
                <a:solidFill>
                  <a:schemeClr val="bg1"/>
                </a:solidFill>
              </a:rPr>
              <a:t>How to ride a bike</a:t>
            </a:r>
          </a:p>
          <a:p>
            <a:pPr marL="342900" lvl="2" indent="-342900">
              <a:buClr>
                <a:schemeClr val="bg1"/>
              </a:buClr>
              <a:buFont typeface="Arial" panose="020B0604020202020204" pitchFamily="34" charset="0"/>
              <a:buChar char="•"/>
            </a:pPr>
            <a:r>
              <a:rPr lang="en-GB" sz="2000" dirty="0">
                <a:solidFill>
                  <a:schemeClr val="bg1"/>
                </a:solidFill>
              </a:rPr>
              <a:t>Which rules where to apply</a:t>
            </a:r>
          </a:p>
          <a:p>
            <a:pPr marL="342900" lvl="2" indent="-342900">
              <a:buClr>
                <a:schemeClr val="bg1"/>
              </a:buClr>
              <a:buFont typeface="Arial" panose="020B0604020202020204" pitchFamily="34" charset="0"/>
              <a:buChar char="•"/>
            </a:pPr>
            <a:r>
              <a:rPr lang="en-GB" sz="2000" dirty="0">
                <a:solidFill>
                  <a:schemeClr val="bg1"/>
                </a:solidFill>
              </a:rPr>
              <a:t>The importance of cycling to school. </a:t>
            </a:r>
          </a:p>
          <a:p>
            <a:pPr marL="342900" lvl="1" indent="-342900">
              <a:buClr>
                <a:schemeClr val="bg1"/>
              </a:buClr>
              <a:buFont typeface="Arial" panose="020B0604020202020204" pitchFamily="34" charset="0"/>
              <a:buChar char="•"/>
            </a:pPr>
            <a:endParaRPr lang="en-GB" sz="5400" dirty="0">
              <a:solidFill>
                <a:schemeClr val="bg1"/>
              </a:solidFill>
            </a:endParaRPr>
          </a:p>
        </p:txBody>
      </p:sp>
    </p:spTree>
    <p:extLst>
      <p:ext uri="{BB962C8B-B14F-4D97-AF65-F5344CB8AC3E}">
        <p14:creationId xmlns:p14="http://schemas.microsoft.com/office/powerpoint/2010/main" val="1112556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riding on the back of a bicycle&#10;&#10;Description automatically generated">
            <a:extLst>
              <a:ext uri="{FF2B5EF4-FFF2-40B4-BE49-F238E27FC236}">
                <a16:creationId xmlns="" xmlns:a16="http://schemas.microsoft.com/office/drawing/2014/main" id="{065364E2-7461-42B1-9DA7-06431E39AEB7}"/>
              </a:ext>
            </a:extLst>
          </p:cNvPr>
          <p:cNvPicPr>
            <a:picLocks noChangeAspect="1"/>
          </p:cNvPicPr>
          <p:nvPr/>
        </p:nvPicPr>
        <p:blipFill>
          <a:blip r:embed="rId3"/>
          <a:stretch>
            <a:fillRect/>
          </a:stretch>
        </p:blipFill>
        <p:spPr>
          <a:xfrm>
            <a:off x="0" y="0"/>
            <a:ext cx="9144000" cy="6088380"/>
          </a:xfrm>
          <a:prstGeom prst="rect">
            <a:avLst/>
          </a:prstGeom>
        </p:spPr>
      </p:pic>
      <p:sp>
        <p:nvSpPr>
          <p:cNvPr id="2" name="Title 1">
            <a:extLst>
              <a:ext uri="{FF2B5EF4-FFF2-40B4-BE49-F238E27FC236}">
                <a16:creationId xmlns="" xmlns:a16="http://schemas.microsoft.com/office/drawing/2014/main" id="{0836A848-3EF7-0040-901E-5C544A32BE5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 xmlns:a16="http://schemas.microsoft.com/office/drawing/2014/main" id="{244EA9F7-099A-F242-B006-657ED5F0488E}"/>
              </a:ext>
            </a:extLst>
          </p:cNvPr>
          <p:cNvSpPr>
            <a:spLocks noGrp="1"/>
          </p:cNvSpPr>
          <p:nvPr>
            <p:ph type="body" idx="1"/>
          </p:nvPr>
        </p:nvSpPr>
        <p:spPr/>
        <p:txBody>
          <a:bodyPr/>
          <a:lstStyle/>
          <a:p>
            <a:endParaRPr lang="en-US" dirty="0"/>
          </a:p>
        </p:txBody>
      </p:sp>
      <p:sp>
        <p:nvSpPr>
          <p:cNvPr id="8" name="Rectangle 7">
            <a:extLst>
              <a:ext uri="{FF2B5EF4-FFF2-40B4-BE49-F238E27FC236}">
                <a16:creationId xmlns="" xmlns:a16="http://schemas.microsoft.com/office/drawing/2014/main" id="{440EE09E-0746-0346-B53C-3F808BFBE8C2}"/>
              </a:ext>
            </a:extLst>
          </p:cNvPr>
          <p:cNvSpPr/>
          <p:nvPr/>
        </p:nvSpPr>
        <p:spPr>
          <a:xfrm>
            <a:off x="-288758" y="-339809"/>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sp>
        <p:nvSpPr>
          <p:cNvPr id="7" name="TextBox 6">
            <a:extLst>
              <a:ext uri="{FF2B5EF4-FFF2-40B4-BE49-F238E27FC236}">
                <a16:creationId xmlns="" xmlns:a16="http://schemas.microsoft.com/office/drawing/2014/main" id="{ABE7E4D2-BC7B-4C4D-B126-C993FC595BA2}"/>
              </a:ext>
            </a:extLst>
          </p:cNvPr>
          <p:cNvSpPr txBox="1"/>
          <p:nvPr/>
        </p:nvSpPr>
        <p:spPr>
          <a:xfrm>
            <a:off x="311700" y="444589"/>
            <a:ext cx="8520600" cy="1323439"/>
          </a:xfrm>
          <a:prstGeom prst="rect">
            <a:avLst/>
          </a:prstGeom>
          <a:noFill/>
        </p:spPr>
        <p:txBody>
          <a:bodyPr wrap="square" rtlCol="0">
            <a:spAutoFit/>
          </a:bodyPr>
          <a:lstStyle/>
          <a:p>
            <a:r>
              <a:rPr lang="en-US" sz="4000" b="1" dirty="0">
                <a:solidFill>
                  <a:srgbClr val="F8C437"/>
                </a:solidFill>
              </a:rPr>
              <a:t>Example 2: Cycle events – Southampton, Graz, Munich </a:t>
            </a:r>
            <a:endParaRPr lang="en-US" sz="4000" dirty="0"/>
          </a:p>
        </p:txBody>
      </p:sp>
      <p:sp>
        <p:nvSpPr>
          <p:cNvPr id="10" name="TextBox 9">
            <a:extLst>
              <a:ext uri="{FF2B5EF4-FFF2-40B4-BE49-F238E27FC236}">
                <a16:creationId xmlns="" xmlns:a16="http://schemas.microsoft.com/office/drawing/2014/main" id="{AD528D6E-4A4D-4C68-BAA6-EE7016537671}"/>
              </a:ext>
            </a:extLst>
          </p:cNvPr>
          <p:cNvSpPr txBox="1"/>
          <p:nvPr/>
        </p:nvSpPr>
        <p:spPr>
          <a:xfrm>
            <a:off x="311700" y="1660428"/>
            <a:ext cx="8520600" cy="2862322"/>
          </a:xfrm>
          <a:prstGeom prst="rect">
            <a:avLst/>
          </a:prstGeom>
          <a:noFill/>
        </p:spPr>
        <p:txBody>
          <a:bodyPr wrap="square" rtlCol="0">
            <a:spAutoFit/>
          </a:bodyPr>
          <a:lstStyle/>
          <a:p>
            <a:pPr>
              <a:buClr>
                <a:schemeClr val="bg1"/>
              </a:buClr>
            </a:pPr>
            <a:r>
              <a:rPr lang="en-US" sz="2000" dirty="0">
                <a:solidFill>
                  <a:schemeClr val="bg1"/>
                </a:solidFill>
              </a:rPr>
              <a:t>Let’s Ride Southampton is an annual </a:t>
            </a:r>
            <a:r>
              <a:rPr lang="en-US" sz="2000" b="1" dirty="0">
                <a:solidFill>
                  <a:schemeClr val="bg1"/>
                </a:solidFill>
              </a:rPr>
              <a:t>cycling event </a:t>
            </a:r>
            <a:r>
              <a:rPr lang="en-US" sz="2000" dirty="0">
                <a:solidFill>
                  <a:schemeClr val="bg1"/>
                </a:solidFill>
              </a:rPr>
              <a:t>in the city. It is a </a:t>
            </a:r>
            <a:r>
              <a:rPr lang="en-US" sz="2000" b="1" dirty="0">
                <a:solidFill>
                  <a:schemeClr val="bg1"/>
                </a:solidFill>
              </a:rPr>
              <a:t>6 km circuit </a:t>
            </a:r>
            <a:r>
              <a:rPr lang="en-US" sz="2000" dirty="0">
                <a:solidFill>
                  <a:schemeClr val="bg1"/>
                </a:solidFill>
              </a:rPr>
              <a:t>through parts of the city </a:t>
            </a:r>
            <a:r>
              <a:rPr lang="en-US" sz="2000" dirty="0" err="1">
                <a:solidFill>
                  <a:schemeClr val="bg1"/>
                </a:solidFill>
              </a:rPr>
              <a:t>centre</a:t>
            </a:r>
            <a:r>
              <a:rPr lang="en-US" sz="2000" dirty="0">
                <a:solidFill>
                  <a:schemeClr val="bg1"/>
                </a:solidFill>
              </a:rPr>
              <a:t>, the football stadium, parks and The Common. The event is </a:t>
            </a:r>
            <a:r>
              <a:rPr lang="en-US" sz="2000" b="1" dirty="0">
                <a:solidFill>
                  <a:schemeClr val="bg1"/>
                </a:solidFill>
              </a:rPr>
              <a:t>traffic free</a:t>
            </a:r>
            <a:r>
              <a:rPr lang="en-US" sz="2000" dirty="0">
                <a:solidFill>
                  <a:schemeClr val="bg1"/>
                </a:solidFill>
              </a:rPr>
              <a:t>, some roads are closed for the day – and </a:t>
            </a:r>
            <a:r>
              <a:rPr lang="en-US" sz="2000" b="1" dirty="0">
                <a:solidFill>
                  <a:schemeClr val="bg1"/>
                </a:solidFill>
              </a:rPr>
              <a:t>open to all</a:t>
            </a:r>
            <a:r>
              <a:rPr lang="en-US" sz="2000" dirty="0">
                <a:solidFill>
                  <a:schemeClr val="bg1"/>
                </a:solidFill>
              </a:rPr>
              <a:t>, which means that </a:t>
            </a:r>
            <a:r>
              <a:rPr lang="en-US" sz="2000" b="1" dirty="0">
                <a:solidFill>
                  <a:schemeClr val="bg1"/>
                </a:solidFill>
              </a:rPr>
              <a:t>trained Ride Leaders </a:t>
            </a:r>
            <a:r>
              <a:rPr lang="en-US" sz="2000" dirty="0">
                <a:solidFill>
                  <a:schemeClr val="bg1"/>
                </a:solidFill>
              </a:rPr>
              <a:t>run group rides into the city </a:t>
            </a:r>
            <a:r>
              <a:rPr lang="en-US" sz="2000" dirty="0" err="1">
                <a:solidFill>
                  <a:schemeClr val="bg1"/>
                </a:solidFill>
              </a:rPr>
              <a:t>centre</a:t>
            </a:r>
            <a:r>
              <a:rPr lang="en-US" sz="2000" dirty="0">
                <a:solidFill>
                  <a:schemeClr val="bg1"/>
                </a:solidFill>
              </a:rPr>
              <a:t> on the day so people from the edges of the city can join. Along the route, </a:t>
            </a:r>
            <a:r>
              <a:rPr lang="en-US" sz="2000" b="1" dirty="0">
                <a:solidFill>
                  <a:schemeClr val="bg1"/>
                </a:solidFill>
              </a:rPr>
              <a:t>several activities </a:t>
            </a:r>
            <a:r>
              <a:rPr lang="en-US" sz="2000" dirty="0">
                <a:solidFill>
                  <a:schemeClr val="bg1"/>
                </a:solidFill>
              </a:rPr>
              <a:t>take place (cycling-themed but also music and art). </a:t>
            </a:r>
            <a:r>
              <a:rPr lang="en-US" sz="2000" b="1" dirty="0">
                <a:solidFill>
                  <a:schemeClr val="bg1"/>
                </a:solidFill>
              </a:rPr>
              <a:t>Businesses located </a:t>
            </a:r>
            <a:r>
              <a:rPr lang="en-US" sz="2000" b="1" dirty="0" err="1">
                <a:solidFill>
                  <a:schemeClr val="bg1"/>
                </a:solidFill>
              </a:rPr>
              <a:t>en</a:t>
            </a:r>
            <a:r>
              <a:rPr lang="en-US" sz="2000" b="1" dirty="0">
                <a:solidFill>
                  <a:schemeClr val="bg1"/>
                </a:solidFill>
              </a:rPr>
              <a:t>-route were asked to contribute </a:t>
            </a:r>
            <a:r>
              <a:rPr lang="en-US" sz="2000" dirty="0">
                <a:solidFill>
                  <a:schemeClr val="bg1"/>
                </a:solidFill>
              </a:rPr>
              <a:t>to the event by offering discounts on the day or decorating their premises. </a:t>
            </a:r>
            <a:endParaRPr lang="en-GB" sz="8000" dirty="0">
              <a:solidFill>
                <a:schemeClr val="bg1"/>
              </a:solidFill>
            </a:endParaRPr>
          </a:p>
        </p:txBody>
      </p:sp>
    </p:spTree>
    <p:extLst>
      <p:ext uri="{BB962C8B-B14F-4D97-AF65-F5344CB8AC3E}">
        <p14:creationId xmlns:p14="http://schemas.microsoft.com/office/powerpoint/2010/main" val="2322809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riding on the back of a bicycle&#10;&#10;Description automatically generated">
            <a:extLst>
              <a:ext uri="{FF2B5EF4-FFF2-40B4-BE49-F238E27FC236}">
                <a16:creationId xmlns="" xmlns:a16="http://schemas.microsoft.com/office/drawing/2014/main" id="{4065C77B-A5BB-49A4-A2E2-5357C9B5EA42}"/>
              </a:ext>
            </a:extLst>
          </p:cNvPr>
          <p:cNvPicPr>
            <a:picLocks noChangeAspect="1"/>
          </p:cNvPicPr>
          <p:nvPr/>
        </p:nvPicPr>
        <p:blipFill rotWithShape="1">
          <a:blip r:embed="rId3"/>
          <a:srcRect l="13817" t="5435" b="6871"/>
          <a:stretch/>
        </p:blipFill>
        <p:spPr>
          <a:xfrm>
            <a:off x="0" y="0"/>
            <a:ext cx="9144000" cy="5483310"/>
          </a:xfrm>
          <a:prstGeom prst="rect">
            <a:avLst/>
          </a:prstGeom>
        </p:spPr>
      </p:pic>
      <p:sp>
        <p:nvSpPr>
          <p:cNvPr id="2" name="Title 1">
            <a:extLst>
              <a:ext uri="{FF2B5EF4-FFF2-40B4-BE49-F238E27FC236}">
                <a16:creationId xmlns="" xmlns:a16="http://schemas.microsoft.com/office/drawing/2014/main" id="{0836A848-3EF7-0040-901E-5C544A32BE5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 xmlns:a16="http://schemas.microsoft.com/office/drawing/2014/main" id="{244EA9F7-099A-F242-B006-657ED5F0488E}"/>
              </a:ext>
            </a:extLst>
          </p:cNvPr>
          <p:cNvSpPr>
            <a:spLocks noGrp="1"/>
          </p:cNvSpPr>
          <p:nvPr>
            <p:ph type="body" idx="1"/>
          </p:nvPr>
        </p:nvSpPr>
        <p:spPr/>
        <p:txBody>
          <a:bodyPr/>
          <a:lstStyle/>
          <a:p>
            <a:endParaRPr lang="en-US" dirty="0"/>
          </a:p>
        </p:txBody>
      </p:sp>
      <p:sp>
        <p:nvSpPr>
          <p:cNvPr id="8" name="Rectangle 7">
            <a:extLst>
              <a:ext uri="{FF2B5EF4-FFF2-40B4-BE49-F238E27FC236}">
                <a16:creationId xmlns="" xmlns:a16="http://schemas.microsoft.com/office/drawing/2014/main" id="{440EE09E-0746-0346-B53C-3F808BFBE8C2}"/>
              </a:ext>
            </a:extLst>
          </p:cNvPr>
          <p:cNvSpPr/>
          <p:nvPr/>
        </p:nvSpPr>
        <p:spPr>
          <a:xfrm>
            <a:off x="-288758" y="-169904"/>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sp>
        <p:nvSpPr>
          <p:cNvPr id="7" name="TextBox 6">
            <a:extLst>
              <a:ext uri="{FF2B5EF4-FFF2-40B4-BE49-F238E27FC236}">
                <a16:creationId xmlns="" xmlns:a16="http://schemas.microsoft.com/office/drawing/2014/main" id="{ABE7E4D2-BC7B-4C4D-B126-C993FC595BA2}"/>
              </a:ext>
            </a:extLst>
          </p:cNvPr>
          <p:cNvSpPr txBox="1"/>
          <p:nvPr/>
        </p:nvSpPr>
        <p:spPr>
          <a:xfrm>
            <a:off x="311700" y="444589"/>
            <a:ext cx="8520600" cy="1323439"/>
          </a:xfrm>
          <a:prstGeom prst="rect">
            <a:avLst/>
          </a:prstGeom>
          <a:noFill/>
        </p:spPr>
        <p:txBody>
          <a:bodyPr wrap="square" rtlCol="0">
            <a:spAutoFit/>
          </a:bodyPr>
          <a:lstStyle/>
          <a:p>
            <a:r>
              <a:rPr lang="en-US" sz="4000" b="1" dirty="0">
                <a:solidFill>
                  <a:srgbClr val="F8C437"/>
                </a:solidFill>
              </a:rPr>
              <a:t>Example 2: </a:t>
            </a:r>
            <a:r>
              <a:rPr lang="en-GB" sz="4000" b="1" dirty="0">
                <a:solidFill>
                  <a:srgbClr val="F8C437"/>
                </a:solidFill>
              </a:rPr>
              <a:t>Safe to school - Tilburg</a:t>
            </a:r>
            <a:endParaRPr lang="en-US" sz="4000" dirty="0">
              <a:solidFill>
                <a:srgbClr val="F8C437"/>
              </a:solidFill>
            </a:endParaRPr>
          </a:p>
        </p:txBody>
      </p:sp>
      <p:sp>
        <p:nvSpPr>
          <p:cNvPr id="10" name="TextBox 9">
            <a:extLst>
              <a:ext uri="{FF2B5EF4-FFF2-40B4-BE49-F238E27FC236}">
                <a16:creationId xmlns="" xmlns:a16="http://schemas.microsoft.com/office/drawing/2014/main" id="{AD528D6E-4A4D-4C68-BAA6-EE7016537671}"/>
              </a:ext>
            </a:extLst>
          </p:cNvPr>
          <p:cNvSpPr txBox="1"/>
          <p:nvPr/>
        </p:nvSpPr>
        <p:spPr>
          <a:xfrm>
            <a:off x="311700" y="1736445"/>
            <a:ext cx="8520600" cy="2554545"/>
          </a:xfrm>
          <a:prstGeom prst="rect">
            <a:avLst/>
          </a:prstGeom>
          <a:noFill/>
        </p:spPr>
        <p:txBody>
          <a:bodyPr wrap="square" rtlCol="0">
            <a:spAutoFit/>
          </a:bodyPr>
          <a:lstStyle/>
          <a:p>
            <a:r>
              <a:rPr lang="en-US" sz="2000" dirty="0">
                <a:solidFill>
                  <a:schemeClr val="bg1"/>
                </a:solidFill>
              </a:rPr>
              <a:t>This is a </a:t>
            </a:r>
            <a:r>
              <a:rPr lang="en-US" sz="2000" b="1" dirty="0">
                <a:solidFill>
                  <a:schemeClr val="bg1"/>
                </a:solidFill>
              </a:rPr>
              <a:t>traffic safety exercise</a:t>
            </a:r>
            <a:r>
              <a:rPr lang="en-US" sz="2000" dirty="0">
                <a:solidFill>
                  <a:schemeClr val="bg1"/>
                </a:solidFill>
              </a:rPr>
              <a:t>. For one week, children are</a:t>
            </a:r>
          </a:p>
          <a:p>
            <a:r>
              <a:rPr lang="en-US" sz="2000" b="1" dirty="0">
                <a:solidFill>
                  <a:schemeClr val="bg1"/>
                </a:solidFill>
              </a:rPr>
              <a:t>cooperating with city maintainers </a:t>
            </a:r>
            <a:r>
              <a:rPr lang="en-US" sz="2000" dirty="0">
                <a:solidFill>
                  <a:schemeClr val="bg1"/>
                </a:solidFill>
              </a:rPr>
              <a:t>and are positioned in the</a:t>
            </a:r>
          </a:p>
          <a:p>
            <a:r>
              <a:rPr lang="en-US" sz="2000" dirty="0">
                <a:solidFill>
                  <a:schemeClr val="bg1"/>
                </a:solidFill>
              </a:rPr>
              <a:t>school environment. These environments have dangerous</a:t>
            </a:r>
          </a:p>
          <a:p>
            <a:r>
              <a:rPr lang="en-US" sz="2000" dirty="0">
                <a:solidFill>
                  <a:schemeClr val="bg1"/>
                </a:solidFill>
              </a:rPr>
              <a:t>spots for children. First the maintainers give a </a:t>
            </a:r>
            <a:r>
              <a:rPr lang="en-US" sz="2000" b="1" dirty="0">
                <a:solidFill>
                  <a:schemeClr val="bg1"/>
                </a:solidFill>
              </a:rPr>
              <a:t>presentation</a:t>
            </a:r>
          </a:p>
          <a:p>
            <a:r>
              <a:rPr lang="en-US" sz="2000" b="1" dirty="0">
                <a:solidFill>
                  <a:schemeClr val="bg1"/>
                </a:solidFill>
              </a:rPr>
              <a:t>about traffic safety </a:t>
            </a:r>
            <a:r>
              <a:rPr lang="en-US" sz="2000" dirty="0">
                <a:solidFill>
                  <a:schemeClr val="bg1"/>
                </a:solidFill>
              </a:rPr>
              <a:t>and instructions about the measure to</a:t>
            </a:r>
          </a:p>
          <a:p>
            <a:r>
              <a:rPr lang="en-US" sz="2000" dirty="0">
                <a:solidFill>
                  <a:schemeClr val="bg1"/>
                </a:solidFill>
              </a:rPr>
              <a:t>the class. By giving </a:t>
            </a:r>
            <a:r>
              <a:rPr lang="en-US" sz="2000" b="1" dirty="0">
                <a:solidFill>
                  <a:schemeClr val="bg1"/>
                </a:solidFill>
              </a:rPr>
              <a:t>green or red cards </a:t>
            </a:r>
            <a:r>
              <a:rPr lang="en-US" sz="2000" dirty="0">
                <a:solidFill>
                  <a:schemeClr val="bg1"/>
                </a:solidFill>
              </a:rPr>
              <a:t>to the passing road</a:t>
            </a:r>
          </a:p>
          <a:p>
            <a:r>
              <a:rPr lang="en-US" sz="2000" dirty="0">
                <a:solidFill>
                  <a:schemeClr val="bg1"/>
                </a:solidFill>
              </a:rPr>
              <a:t>users, the </a:t>
            </a:r>
            <a:r>
              <a:rPr lang="en-US" sz="2000" b="1" dirty="0">
                <a:solidFill>
                  <a:schemeClr val="bg1"/>
                </a:solidFill>
              </a:rPr>
              <a:t>children give direct feedback </a:t>
            </a:r>
            <a:r>
              <a:rPr lang="en-US" sz="2000" dirty="0">
                <a:solidFill>
                  <a:schemeClr val="bg1"/>
                </a:solidFill>
              </a:rPr>
              <a:t>to the driving</a:t>
            </a:r>
          </a:p>
          <a:p>
            <a:r>
              <a:rPr lang="en-US" sz="2000" dirty="0" err="1">
                <a:solidFill>
                  <a:schemeClr val="bg1"/>
                </a:solidFill>
              </a:rPr>
              <a:t>behaviour</a:t>
            </a:r>
            <a:r>
              <a:rPr lang="en-US" sz="2000" dirty="0">
                <a:solidFill>
                  <a:schemeClr val="bg1"/>
                </a:solidFill>
              </a:rPr>
              <a:t> of the motorists which will mostly be parents.</a:t>
            </a:r>
            <a:endParaRPr lang="en-GB" sz="11500" dirty="0">
              <a:solidFill>
                <a:schemeClr val="bg1"/>
              </a:solidFill>
            </a:endParaRPr>
          </a:p>
        </p:txBody>
      </p:sp>
    </p:spTree>
    <p:extLst>
      <p:ext uri="{BB962C8B-B14F-4D97-AF65-F5344CB8AC3E}">
        <p14:creationId xmlns:p14="http://schemas.microsoft.com/office/powerpoint/2010/main" val="4275022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0C3FB6-4861-4341-BFD9-98A0BA2B86C2}"/>
              </a:ext>
            </a:extLst>
          </p:cNvPr>
          <p:cNvPicPr>
            <a:picLocks noChangeAspect="1"/>
          </p:cNvPicPr>
          <p:nvPr/>
        </p:nvPicPr>
        <p:blipFill rotWithShape="1">
          <a:blip r:embed="rId3"/>
          <a:srcRect t="17682" b="23533"/>
          <a:stretch/>
        </p:blipFill>
        <p:spPr>
          <a:xfrm>
            <a:off x="0" y="0"/>
            <a:ext cx="9144000" cy="5483310"/>
          </a:xfrm>
          <a:prstGeom prst="rect">
            <a:avLst/>
          </a:prstGeom>
        </p:spPr>
      </p:pic>
      <p:sp>
        <p:nvSpPr>
          <p:cNvPr id="2" name="Title 1">
            <a:extLst>
              <a:ext uri="{FF2B5EF4-FFF2-40B4-BE49-F238E27FC236}">
                <a16:creationId xmlns="" xmlns:a16="http://schemas.microsoft.com/office/drawing/2014/main" id="{0836A848-3EF7-0040-901E-5C544A32BE5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 xmlns:a16="http://schemas.microsoft.com/office/drawing/2014/main" id="{244EA9F7-099A-F242-B006-657ED5F0488E}"/>
              </a:ext>
            </a:extLst>
          </p:cNvPr>
          <p:cNvSpPr>
            <a:spLocks noGrp="1"/>
          </p:cNvSpPr>
          <p:nvPr>
            <p:ph type="body" idx="1"/>
          </p:nvPr>
        </p:nvSpPr>
        <p:spPr/>
        <p:txBody>
          <a:bodyPr/>
          <a:lstStyle/>
          <a:p>
            <a:endParaRPr lang="en-US" dirty="0"/>
          </a:p>
        </p:txBody>
      </p:sp>
      <p:sp>
        <p:nvSpPr>
          <p:cNvPr id="8" name="Rectangle 7">
            <a:extLst>
              <a:ext uri="{FF2B5EF4-FFF2-40B4-BE49-F238E27FC236}">
                <a16:creationId xmlns="" xmlns:a16="http://schemas.microsoft.com/office/drawing/2014/main" id="{440EE09E-0746-0346-B53C-3F808BFBE8C2}"/>
              </a:ext>
            </a:extLst>
          </p:cNvPr>
          <p:cNvSpPr/>
          <p:nvPr/>
        </p:nvSpPr>
        <p:spPr>
          <a:xfrm>
            <a:off x="-288758" y="-339808"/>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sp>
        <p:nvSpPr>
          <p:cNvPr id="7" name="TextBox 6">
            <a:extLst>
              <a:ext uri="{FF2B5EF4-FFF2-40B4-BE49-F238E27FC236}">
                <a16:creationId xmlns="" xmlns:a16="http://schemas.microsoft.com/office/drawing/2014/main" id="{ABE7E4D2-BC7B-4C4D-B126-C993FC595BA2}"/>
              </a:ext>
            </a:extLst>
          </p:cNvPr>
          <p:cNvSpPr txBox="1"/>
          <p:nvPr/>
        </p:nvSpPr>
        <p:spPr>
          <a:xfrm>
            <a:off x="311700" y="444589"/>
            <a:ext cx="8520600" cy="1323439"/>
          </a:xfrm>
          <a:prstGeom prst="rect">
            <a:avLst/>
          </a:prstGeom>
          <a:noFill/>
        </p:spPr>
        <p:txBody>
          <a:bodyPr wrap="square" rtlCol="0">
            <a:spAutoFit/>
          </a:bodyPr>
          <a:lstStyle/>
          <a:p>
            <a:r>
              <a:rPr lang="en-US" sz="4000" b="1" dirty="0">
                <a:solidFill>
                  <a:srgbClr val="F8C437"/>
                </a:solidFill>
              </a:rPr>
              <a:t>Example 3: </a:t>
            </a:r>
            <a:r>
              <a:rPr lang="en-GB" sz="4000" b="1" dirty="0">
                <a:solidFill>
                  <a:srgbClr val="F8C437"/>
                </a:solidFill>
              </a:rPr>
              <a:t>Interactive walking game - Munich</a:t>
            </a:r>
            <a:endParaRPr lang="en-US" sz="4000" dirty="0">
              <a:solidFill>
                <a:srgbClr val="F8C437"/>
              </a:solidFill>
            </a:endParaRPr>
          </a:p>
        </p:txBody>
      </p:sp>
      <p:sp>
        <p:nvSpPr>
          <p:cNvPr id="10" name="TextBox 9">
            <a:extLst>
              <a:ext uri="{FF2B5EF4-FFF2-40B4-BE49-F238E27FC236}">
                <a16:creationId xmlns="" xmlns:a16="http://schemas.microsoft.com/office/drawing/2014/main" id="{AD528D6E-4A4D-4C68-BAA6-EE7016537671}"/>
              </a:ext>
            </a:extLst>
          </p:cNvPr>
          <p:cNvSpPr txBox="1"/>
          <p:nvPr/>
        </p:nvSpPr>
        <p:spPr>
          <a:xfrm>
            <a:off x="311700" y="1583402"/>
            <a:ext cx="8520600" cy="2862322"/>
          </a:xfrm>
          <a:prstGeom prst="rect">
            <a:avLst/>
          </a:prstGeom>
          <a:noFill/>
        </p:spPr>
        <p:txBody>
          <a:bodyPr wrap="square" rtlCol="0">
            <a:spAutoFit/>
          </a:bodyPr>
          <a:lstStyle/>
          <a:p>
            <a:endParaRPr lang="en-GB" sz="2000" dirty="0">
              <a:solidFill>
                <a:schemeClr val="bg1"/>
              </a:solidFill>
            </a:endParaRPr>
          </a:p>
          <a:p>
            <a:r>
              <a:rPr lang="en-US" sz="2000" dirty="0">
                <a:solidFill>
                  <a:schemeClr val="bg1"/>
                </a:solidFill>
              </a:rPr>
              <a:t> The game is designed </a:t>
            </a:r>
            <a:r>
              <a:rPr lang="en-US" sz="2000" b="1" dirty="0">
                <a:solidFill>
                  <a:schemeClr val="bg1"/>
                </a:solidFill>
              </a:rPr>
              <a:t>to motivate children to actively walk or cycle in their everyday life</a:t>
            </a:r>
            <a:r>
              <a:rPr lang="en-US" sz="2000" dirty="0">
                <a:solidFill>
                  <a:schemeClr val="bg1"/>
                </a:solidFill>
              </a:rPr>
              <a:t>. The goal is to find </a:t>
            </a:r>
            <a:r>
              <a:rPr lang="en-US" sz="2000" b="1" dirty="0">
                <a:solidFill>
                  <a:schemeClr val="bg1"/>
                </a:solidFill>
              </a:rPr>
              <a:t>little blue boxes </a:t>
            </a:r>
            <a:r>
              <a:rPr lang="en-US" sz="2000" dirty="0">
                <a:solidFill>
                  <a:schemeClr val="bg1"/>
                </a:solidFill>
              </a:rPr>
              <a:t>(45 boxes in total) which are hidden in their </a:t>
            </a:r>
            <a:r>
              <a:rPr lang="en-US" sz="2000" dirty="0" err="1">
                <a:solidFill>
                  <a:schemeClr val="bg1"/>
                </a:solidFill>
              </a:rPr>
              <a:t>neighbourhood</a:t>
            </a:r>
            <a:r>
              <a:rPr lang="en-US" sz="2000" dirty="0">
                <a:solidFill>
                  <a:schemeClr val="bg1"/>
                </a:solidFill>
              </a:rPr>
              <a:t> during seven weeks. By touching two boxes with their </a:t>
            </a:r>
            <a:r>
              <a:rPr lang="en-US" sz="2000" b="1" dirty="0">
                <a:solidFill>
                  <a:schemeClr val="bg1"/>
                </a:solidFill>
              </a:rPr>
              <a:t>personal RFID card </a:t>
            </a:r>
            <a:r>
              <a:rPr lang="en-US" sz="2000" dirty="0">
                <a:solidFill>
                  <a:schemeClr val="bg1"/>
                </a:solidFill>
              </a:rPr>
              <a:t>within one hour, 1 point per 100 meters is scored on the card. RFID cards etc. are </a:t>
            </a:r>
            <a:r>
              <a:rPr lang="en-US" sz="2000" b="1" dirty="0">
                <a:solidFill>
                  <a:schemeClr val="bg1"/>
                </a:solidFill>
              </a:rPr>
              <a:t>distributed via schools or public libraries </a:t>
            </a:r>
            <a:r>
              <a:rPr lang="en-US" sz="2000" dirty="0">
                <a:solidFill>
                  <a:schemeClr val="bg1"/>
                </a:solidFill>
              </a:rPr>
              <a:t>(for free). An </a:t>
            </a:r>
            <a:r>
              <a:rPr lang="en-US" sz="2000" b="1" dirty="0">
                <a:solidFill>
                  <a:schemeClr val="bg1"/>
                </a:solidFill>
              </a:rPr>
              <a:t>online ranking </a:t>
            </a:r>
            <a:r>
              <a:rPr lang="en-US" sz="2000" dirty="0" err="1">
                <a:solidFill>
                  <a:schemeClr val="bg1"/>
                </a:solidFill>
              </a:rPr>
              <a:t>showes</a:t>
            </a:r>
            <a:r>
              <a:rPr lang="en-US" sz="2000" dirty="0">
                <a:solidFill>
                  <a:schemeClr val="bg1"/>
                </a:solidFill>
              </a:rPr>
              <a:t> which team is in the lead. At a award ceremony the best teams are getting awarded. </a:t>
            </a:r>
            <a:endParaRPr lang="en-GB" sz="19900" dirty="0">
              <a:solidFill>
                <a:schemeClr val="bg1"/>
              </a:solidFill>
            </a:endParaRPr>
          </a:p>
        </p:txBody>
      </p:sp>
    </p:spTree>
    <p:extLst>
      <p:ext uri="{BB962C8B-B14F-4D97-AF65-F5344CB8AC3E}">
        <p14:creationId xmlns:p14="http://schemas.microsoft.com/office/powerpoint/2010/main" val="375653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alpha val="64000"/>
          </a:schemeClr>
        </a:solidFill>
        <a:effectLst/>
      </p:bgPr>
    </p:bg>
    <p:spTree>
      <p:nvGrpSpPr>
        <p:cNvPr id="1" name=""/>
        <p:cNvGrpSpPr/>
        <p:nvPr/>
      </p:nvGrpSpPr>
      <p:grpSpPr>
        <a:xfrm>
          <a:off x="0" y="0"/>
          <a:ext cx="0" cy="0"/>
          <a:chOff x="0" y="0"/>
          <a:chExt cx="0" cy="0"/>
        </a:xfrm>
      </p:grpSpPr>
      <p:pic>
        <p:nvPicPr>
          <p:cNvPr id="6" name="Picture 5" descr="A group of people standing in front of a crowd posing for the camera&#10;&#10;Description automatically generated">
            <a:extLst>
              <a:ext uri="{FF2B5EF4-FFF2-40B4-BE49-F238E27FC236}">
                <a16:creationId xmlns="" xmlns:a16="http://schemas.microsoft.com/office/drawing/2014/main" id="{2C7BA181-F207-284D-B1D6-0F8E99C61529}"/>
              </a:ext>
            </a:extLst>
          </p:cNvPr>
          <p:cNvPicPr>
            <a:picLocks noChangeAspect="1"/>
          </p:cNvPicPr>
          <p:nvPr/>
        </p:nvPicPr>
        <p:blipFill rotWithShape="1">
          <a:blip r:embed="rId3"/>
          <a:srcRect b="15492"/>
          <a:stretch/>
        </p:blipFill>
        <p:spPr>
          <a:xfrm>
            <a:off x="0" y="-1"/>
            <a:ext cx="9144000" cy="5143501"/>
          </a:xfrm>
          <a:prstGeom prst="rect">
            <a:avLst/>
          </a:prstGeom>
        </p:spPr>
      </p:pic>
      <p:sp>
        <p:nvSpPr>
          <p:cNvPr id="8" name="Rectangle 7">
            <a:extLst>
              <a:ext uri="{FF2B5EF4-FFF2-40B4-BE49-F238E27FC236}">
                <a16:creationId xmlns="" xmlns:a16="http://schemas.microsoft.com/office/drawing/2014/main" id="{B15743DA-FEC8-4B4A-AB42-09E26A54055C}"/>
              </a:ext>
            </a:extLst>
          </p:cNvPr>
          <p:cNvSpPr/>
          <p:nvPr/>
        </p:nvSpPr>
        <p:spPr>
          <a:xfrm>
            <a:off x="-288758" y="-339810"/>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sp>
        <p:nvSpPr>
          <p:cNvPr id="3" name="Tijdelijke aanduiding voor tekst 2">
            <a:extLst>
              <a:ext uri="{FF2B5EF4-FFF2-40B4-BE49-F238E27FC236}">
                <a16:creationId xmlns="" xmlns:a16="http://schemas.microsoft.com/office/drawing/2014/main" id="{2820AE87-8D1B-4066-A2BA-C1A3278C7BFF}"/>
              </a:ext>
            </a:extLst>
          </p:cNvPr>
          <p:cNvSpPr>
            <a:spLocks noGrp="1"/>
          </p:cNvSpPr>
          <p:nvPr>
            <p:ph type="body" idx="1"/>
          </p:nvPr>
        </p:nvSpPr>
        <p:spPr>
          <a:xfrm>
            <a:off x="0" y="963731"/>
            <a:ext cx="8807116" cy="3216037"/>
          </a:xfrm>
        </p:spPr>
        <p:txBody>
          <a:bodyPr numCol="1"/>
          <a:lstStyle/>
          <a:p>
            <a:pPr>
              <a:buClr>
                <a:srgbClr val="F8C437"/>
              </a:buClr>
              <a:buSzPct val="100000"/>
              <a:buFont typeface="+mj-lt"/>
              <a:buAutoNum type="arabicPeriod"/>
            </a:pPr>
            <a:r>
              <a:rPr lang="en-GB" sz="3600" dirty="0">
                <a:solidFill>
                  <a:srgbClr val="F8C437"/>
                </a:solidFill>
              </a:rPr>
              <a:t> Tested soft measures, &gt;500, 77% +/++</a:t>
            </a:r>
          </a:p>
          <a:p>
            <a:pPr>
              <a:buClr>
                <a:srgbClr val="F8C437"/>
              </a:buClr>
              <a:buSzPct val="100000"/>
              <a:buFont typeface="+mj-lt"/>
              <a:buAutoNum type="arabicPeriod"/>
            </a:pPr>
            <a:r>
              <a:rPr lang="en-GB" sz="3600" dirty="0">
                <a:solidFill>
                  <a:srgbClr val="F8C437"/>
                </a:solidFill>
              </a:rPr>
              <a:t> Working together with children ++</a:t>
            </a:r>
          </a:p>
          <a:p>
            <a:pPr>
              <a:buClr>
                <a:srgbClr val="F8C437"/>
              </a:buClr>
              <a:buSzPct val="100000"/>
              <a:buFont typeface="+mj-lt"/>
              <a:buAutoNum type="arabicPeriod"/>
            </a:pPr>
            <a:r>
              <a:rPr lang="en-GB" sz="3600" dirty="0">
                <a:solidFill>
                  <a:srgbClr val="F8C437"/>
                </a:solidFill>
              </a:rPr>
              <a:t> New tools for M&amp;E</a:t>
            </a:r>
          </a:p>
          <a:p>
            <a:pPr>
              <a:buClr>
                <a:srgbClr val="F8C437"/>
              </a:buClr>
              <a:buSzPct val="100000"/>
              <a:buFont typeface="+mj-lt"/>
              <a:buAutoNum type="arabicPeriod"/>
            </a:pPr>
            <a:r>
              <a:rPr lang="en-GB" sz="3600" dirty="0">
                <a:solidFill>
                  <a:srgbClr val="F8C437"/>
                </a:solidFill>
              </a:rPr>
              <a:t> Enlighten the kids perspective</a:t>
            </a:r>
          </a:p>
          <a:p>
            <a:pPr>
              <a:buClr>
                <a:srgbClr val="F8C437"/>
              </a:buClr>
              <a:buSzPct val="100000"/>
              <a:buFont typeface="+mj-lt"/>
              <a:buAutoNum type="arabicPeriod"/>
            </a:pPr>
            <a:r>
              <a:rPr lang="en-GB" sz="3600" dirty="0">
                <a:solidFill>
                  <a:srgbClr val="F8C437"/>
                </a:solidFill>
              </a:rPr>
              <a:t> Change the mindset of cities. </a:t>
            </a:r>
          </a:p>
          <a:p>
            <a:pPr>
              <a:buClr>
                <a:srgbClr val="F8C437"/>
              </a:buClr>
              <a:buSzPct val="100000"/>
              <a:buFont typeface="+mj-lt"/>
              <a:buAutoNum type="arabicPeriod"/>
            </a:pPr>
            <a:endParaRPr lang="en-GB" sz="3600" dirty="0">
              <a:solidFill>
                <a:srgbClr val="F8C437"/>
              </a:solidFill>
            </a:endParaRPr>
          </a:p>
          <a:p>
            <a:pPr>
              <a:buClr>
                <a:srgbClr val="F8C437"/>
              </a:buClr>
              <a:buSzPct val="100000"/>
              <a:buFont typeface="+mj-lt"/>
              <a:buAutoNum type="arabicPeriod"/>
            </a:pPr>
            <a:endParaRPr lang="en-GB" sz="3600" dirty="0">
              <a:solidFill>
                <a:srgbClr val="F8C437"/>
              </a:solidFill>
            </a:endParaRPr>
          </a:p>
          <a:p>
            <a:pPr>
              <a:buClr>
                <a:srgbClr val="F8C437"/>
              </a:buClr>
              <a:buSzPct val="100000"/>
            </a:pPr>
            <a:endParaRPr lang="en-GB" sz="3600" dirty="0">
              <a:solidFill>
                <a:srgbClr val="F8C437"/>
              </a:solidFill>
            </a:endParaRPr>
          </a:p>
        </p:txBody>
      </p:sp>
    </p:spTree>
    <p:extLst>
      <p:ext uri="{BB962C8B-B14F-4D97-AF65-F5344CB8AC3E}">
        <p14:creationId xmlns:p14="http://schemas.microsoft.com/office/powerpoint/2010/main" val="1420150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0D47F0-E54E-444E-8A70-8D7465A64FC7}"/>
              </a:ext>
            </a:extLst>
          </p:cNvPr>
          <p:cNvSpPr>
            <a:spLocks noGrp="1"/>
          </p:cNvSpPr>
          <p:nvPr>
            <p:ph type="title"/>
          </p:nvPr>
        </p:nvSpPr>
        <p:spPr/>
        <p:txBody>
          <a:bodyPr>
            <a:normAutofit fontScale="90000"/>
          </a:bodyPr>
          <a:lstStyle/>
          <a:p>
            <a:endParaRPr lang="en-US" dirty="0"/>
          </a:p>
        </p:txBody>
      </p:sp>
      <p:sp>
        <p:nvSpPr>
          <p:cNvPr id="3" name="Text Placeholder 2">
            <a:extLst>
              <a:ext uri="{FF2B5EF4-FFF2-40B4-BE49-F238E27FC236}">
                <a16:creationId xmlns="" xmlns:a16="http://schemas.microsoft.com/office/drawing/2014/main" id="{454FF8D6-8A87-C24D-9FE8-8F3D6F930E77}"/>
              </a:ext>
            </a:extLst>
          </p:cNvPr>
          <p:cNvSpPr>
            <a:spLocks noGrp="1"/>
          </p:cNvSpPr>
          <p:nvPr>
            <p:ph type="body" idx="1"/>
          </p:nvPr>
        </p:nvSpPr>
        <p:spPr/>
        <p:txBody>
          <a:bodyPr/>
          <a:lstStyle/>
          <a:p>
            <a:endParaRPr lang="en-US" dirty="0"/>
          </a:p>
        </p:txBody>
      </p:sp>
      <p:pic>
        <p:nvPicPr>
          <p:cNvPr id="4" name="Online Media 3" descr="Butterfly - 20704">
            <a:hlinkClick r:id="" action="ppaction://media"/>
            <a:extLst>
              <a:ext uri="{FF2B5EF4-FFF2-40B4-BE49-F238E27FC236}">
                <a16:creationId xmlns="" xmlns:a16="http://schemas.microsoft.com/office/drawing/2014/main" id="{0534C9AC-A684-304F-BF60-2EBCD1ED51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8" y="3175"/>
            <a:ext cx="9144000" cy="5143500"/>
          </a:xfrm>
          <a:prstGeom prst="rect">
            <a:avLst/>
          </a:prstGeom>
        </p:spPr>
      </p:pic>
      <p:sp>
        <p:nvSpPr>
          <p:cNvPr id="5" name="Rectangle 4">
            <a:extLst>
              <a:ext uri="{FF2B5EF4-FFF2-40B4-BE49-F238E27FC236}">
                <a16:creationId xmlns="" xmlns:a16="http://schemas.microsoft.com/office/drawing/2014/main" id="{4F126AC2-75E6-CC49-9D55-A57AC97614DB}"/>
              </a:ext>
            </a:extLst>
          </p:cNvPr>
          <p:cNvSpPr/>
          <p:nvPr/>
        </p:nvSpPr>
        <p:spPr>
          <a:xfrm>
            <a:off x="-288758" y="-339809"/>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sp>
        <p:nvSpPr>
          <p:cNvPr id="33" name="Rectangle 32">
            <a:extLst>
              <a:ext uri="{FF2B5EF4-FFF2-40B4-BE49-F238E27FC236}">
                <a16:creationId xmlns="" xmlns:a16="http://schemas.microsoft.com/office/drawing/2014/main" id="{FE1179B9-9793-9C4C-A477-4B150E277B10}"/>
              </a:ext>
            </a:extLst>
          </p:cNvPr>
          <p:cNvSpPr/>
          <p:nvPr/>
        </p:nvSpPr>
        <p:spPr>
          <a:xfrm>
            <a:off x="0" y="4286960"/>
            <a:ext cx="9144000" cy="888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pic>
        <p:nvPicPr>
          <p:cNvPr id="21" name="Google Shape;58;p13">
            <a:extLst>
              <a:ext uri="{FF2B5EF4-FFF2-40B4-BE49-F238E27FC236}">
                <a16:creationId xmlns="" xmlns:a16="http://schemas.microsoft.com/office/drawing/2014/main" id="{A5945E71-E3AA-1443-8BED-7FB62A8C7284}"/>
              </a:ext>
            </a:extLst>
          </p:cNvPr>
          <p:cNvPicPr preferRelativeResize="0"/>
          <p:nvPr/>
        </p:nvPicPr>
        <p:blipFill>
          <a:blip r:embed="rId6">
            <a:extLst>
              <a:ext uri="{28A0092B-C50C-407E-A947-70E740481C1C}">
                <a14:useLocalDpi xmlns:a14="http://schemas.microsoft.com/office/drawing/2010/main" val="0"/>
              </a:ext>
            </a:extLst>
          </a:blip>
          <a:stretch>
            <a:fillRect/>
          </a:stretch>
        </p:blipFill>
        <p:spPr>
          <a:xfrm>
            <a:off x="168115" y="4325829"/>
            <a:ext cx="1607149" cy="815000"/>
          </a:xfrm>
          <a:prstGeom prst="rect">
            <a:avLst/>
          </a:prstGeom>
          <a:noFill/>
          <a:ln>
            <a:noFill/>
          </a:ln>
        </p:spPr>
      </p:pic>
      <p:pic>
        <p:nvPicPr>
          <p:cNvPr id="31" name="Picture 30">
            <a:extLst>
              <a:ext uri="{FF2B5EF4-FFF2-40B4-BE49-F238E27FC236}">
                <a16:creationId xmlns="" xmlns:a16="http://schemas.microsoft.com/office/drawing/2014/main" id="{39B92E74-83AE-0E4C-9492-72ADFF1C3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0542" y="4396671"/>
            <a:ext cx="2803968" cy="623964"/>
          </a:xfrm>
          <a:prstGeom prst="rect">
            <a:avLst/>
          </a:prstGeom>
        </p:spPr>
      </p:pic>
      <p:grpSp>
        <p:nvGrpSpPr>
          <p:cNvPr id="6" name="Group 5">
            <a:extLst>
              <a:ext uri="{FF2B5EF4-FFF2-40B4-BE49-F238E27FC236}">
                <a16:creationId xmlns="" xmlns:a16="http://schemas.microsoft.com/office/drawing/2014/main" id="{2A5F8666-89F3-407C-9B46-D330950C6319}"/>
              </a:ext>
            </a:extLst>
          </p:cNvPr>
          <p:cNvGrpSpPr/>
          <p:nvPr/>
        </p:nvGrpSpPr>
        <p:grpSpPr>
          <a:xfrm>
            <a:off x="3707098" y="2763062"/>
            <a:ext cx="4418355" cy="1384995"/>
            <a:chOff x="585117" y="3122174"/>
            <a:chExt cx="4418355" cy="1384995"/>
          </a:xfrm>
        </p:grpSpPr>
        <p:sp>
          <p:nvSpPr>
            <p:cNvPr id="12" name="TextBox 11">
              <a:extLst>
                <a:ext uri="{FF2B5EF4-FFF2-40B4-BE49-F238E27FC236}">
                  <a16:creationId xmlns="" xmlns:a16="http://schemas.microsoft.com/office/drawing/2014/main" id="{B23A5DBC-7C53-EB45-BA46-4C8B98CC5785}"/>
                </a:ext>
              </a:extLst>
            </p:cNvPr>
            <p:cNvSpPr txBox="1"/>
            <p:nvPr/>
          </p:nvSpPr>
          <p:spPr>
            <a:xfrm>
              <a:off x="741968" y="3122174"/>
              <a:ext cx="4261504" cy="1384995"/>
            </a:xfrm>
            <a:prstGeom prst="rect">
              <a:avLst/>
            </a:prstGeom>
            <a:noFill/>
          </p:spPr>
          <p:txBody>
            <a:bodyPr wrap="square" rtlCol="0">
              <a:spAutoFit/>
            </a:bodyPr>
            <a:lstStyle/>
            <a:p>
              <a:r>
                <a:rPr lang="en-US" dirty="0">
                  <a:solidFill>
                    <a:schemeClr val="bg1"/>
                  </a:solidFill>
                </a:rPr>
                <a:t>Website: www.metamorphosis-project.eu</a:t>
              </a:r>
            </a:p>
            <a:p>
              <a:r>
                <a:rPr lang="en-US" dirty="0">
                  <a:solidFill>
                    <a:schemeClr val="bg1"/>
                  </a:solidFill>
                </a:rPr>
                <a:t>YouTube: </a:t>
              </a:r>
              <a:r>
                <a:rPr lang="en-US" dirty="0" err="1">
                  <a:solidFill>
                    <a:schemeClr val="bg1"/>
                  </a:solidFill>
                </a:rPr>
                <a:t>Childfriendly</a:t>
              </a:r>
              <a:r>
                <a:rPr lang="en-US" dirty="0">
                  <a:solidFill>
                    <a:schemeClr val="bg1"/>
                  </a:solidFill>
                </a:rPr>
                <a:t> cities - METAMORPHOSIS</a:t>
              </a:r>
            </a:p>
            <a:p>
              <a:r>
                <a:rPr lang="en-US" dirty="0">
                  <a:solidFill>
                    <a:schemeClr val="bg1"/>
                  </a:solidFill>
                </a:rPr>
                <a:t>LinkedIn: EU Metamorphosis project</a:t>
              </a:r>
            </a:p>
            <a:p>
              <a:r>
                <a:rPr lang="en-US" dirty="0">
                  <a:solidFill>
                    <a:schemeClr val="bg1"/>
                  </a:solidFill>
                </a:rPr>
                <a:t>Facebook: EU Metamorphosis project</a:t>
              </a:r>
            </a:p>
            <a:p>
              <a:r>
                <a:rPr lang="en-US" dirty="0">
                  <a:solidFill>
                    <a:schemeClr val="bg1"/>
                  </a:solidFill>
                </a:rPr>
                <a:t>Instagram: eumetamorphosisproject</a:t>
              </a:r>
            </a:p>
            <a:p>
              <a:endParaRPr lang="en-US" dirty="0">
                <a:solidFill>
                  <a:schemeClr val="bg1"/>
                </a:solidFill>
              </a:endParaRPr>
            </a:p>
          </p:txBody>
        </p:sp>
        <p:grpSp>
          <p:nvGrpSpPr>
            <p:cNvPr id="8" name="Group 7">
              <a:extLst>
                <a:ext uri="{FF2B5EF4-FFF2-40B4-BE49-F238E27FC236}">
                  <a16:creationId xmlns="" xmlns:a16="http://schemas.microsoft.com/office/drawing/2014/main" id="{44B36197-782E-44F9-B9B3-A2E7AABFD7AE}"/>
                </a:ext>
              </a:extLst>
            </p:cNvPr>
            <p:cNvGrpSpPr/>
            <p:nvPr/>
          </p:nvGrpSpPr>
          <p:grpSpPr>
            <a:xfrm>
              <a:off x="585117" y="3195881"/>
              <a:ext cx="180000" cy="1031817"/>
              <a:chOff x="1546921" y="2309096"/>
              <a:chExt cx="180000" cy="1031817"/>
            </a:xfrm>
          </p:grpSpPr>
          <p:pic>
            <p:nvPicPr>
              <p:cNvPr id="23" name="Picture 22" descr="A picture containing silhouette&#10;&#10;Description automatically generated">
                <a:extLst>
                  <a:ext uri="{FF2B5EF4-FFF2-40B4-BE49-F238E27FC236}">
                    <a16:creationId xmlns="" xmlns:a16="http://schemas.microsoft.com/office/drawing/2014/main" id="{406A40E4-983E-5644-B075-2270D285C7F2}"/>
                  </a:ext>
                </a:extLst>
              </p:cNvPr>
              <p:cNvPicPr>
                <a:picLocks noChangeAspect="1"/>
              </p:cNvPicPr>
              <p:nvPr/>
            </p:nvPicPr>
            <p:blipFill>
              <a:blip r:embed="rId8"/>
              <a:stretch>
                <a:fillRect/>
              </a:stretch>
            </p:blipFill>
            <p:spPr>
              <a:xfrm>
                <a:off x="1546921" y="2735004"/>
                <a:ext cx="180000" cy="180000"/>
              </a:xfrm>
              <a:prstGeom prst="rect">
                <a:avLst/>
              </a:prstGeom>
            </p:spPr>
          </p:pic>
          <p:pic>
            <p:nvPicPr>
              <p:cNvPr id="29" name="Picture 28" descr="A close up of a logo&#10;&#10;Description automatically generated">
                <a:extLst>
                  <a:ext uri="{FF2B5EF4-FFF2-40B4-BE49-F238E27FC236}">
                    <a16:creationId xmlns="" xmlns:a16="http://schemas.microsoft.com/office/drawing/2014/main" id="{1B3C77F2-AE9A-5043-AAF6-4C4D4D83DAAC}"/>
                  </a:ext>
                </a:extLst>
              </p:cNvPr>
              <p:cNvPicPr>
                <a:picLocks noChangeAspect="1"/>
              </p:cNvPicPr>
              <p:nvPr/>
            </p:nvPicPr>
            <p:blipFill>
              <a:blip r:embed="rId9"/>
              <a:stretch>
                <a:fillRect/>
              </a:stretch>
            </p:blipFill>
            <p:spPr>
              <a:xfrm>
                <a:off x="1546921" y="2309096"/>
                <a:ext cx="180000" cy="180000"/>
              </a:xfrm>
              <a:prstGeom prst="rect">
                <a:avLst/>
              </a:prstGeom>
            </p:spPr>
          </p:pic>
          <p:pic>
            <p:nvPicPr>
              <p:cNvPr id="7" name="Picture 6" descr="A close up of a logo&#10;&#10;Description automatically generated">
                <a:extLst>
                  <a:ext uri="{FF2B5EF4-FFF2-40B4-BE49-F238E27FC236}">
                    <a16:creationId xmlns="" xmlns:a16="http://schemas.microsoft.com/office/drawing/2014/main" id="{385937F2-7780-42D6-94DA-739196AC233F}"/>
                  </a:ext>
                </a:extLst>
              </p:cNvPr>
              <p:cNvPicPr>
                <a:picLocks noChangeAspect="1"/>
              </p:cNvPicPr>
              <p:nvPr/>
            </p:nvPicPr>
            <p:blipFill>
              <a:blip r:embed="rId10"/>
              <a:stretch>
                <a:fillRect/>
              </a:stretch>
            </p:blipFill>
            <p:spPr>
              <a:xfrm>
                <a:off x="1546921" y="2522050"/>
                <a:ext cx="180000" cy="180000"/>
              </a:xfrm>
              <a:prstGeom prst="rect">
                <a:avLst/>
              </a:prstGeom>
            </p:spPr>
          </p:pic>
          <p:pic>
            <p:nvPicPr>
              <p:cNvPr id="17" name="Picture 16">
                <a:extLst>
                  <a:ext uri="{FF2B5EF4-FFF2-40B4-BE49-F238E27FC236}">
                    <a16:creationId xmlns="" xmlns:a16="http://schemas.microsoft.com/office/drawing/2014/main" id="{B7B43656-F3D1-4EB5-9838-2F11B5FA8693}"/>
                  </a:ext>
                </a:extLst>
              </p:cNvPr>
              <p:cNvPicPr>
                <a:picLocks noChangeAspect="1"/>
              </p:cNvPicPr>
              <p:nvPr/>
            </p:nvPicPr>
            <p:blipFill>
              <a:blip r:embed="rId11"/>
              <a:stretch>
                <a:fillRect/>
              </a:stretch>
            </p:blipFill>
            <p:spPr>
              <a:xfrm>
                <a:off x="1546921" y="2947958"/>
                <a:ext cx="180000" cy="180000"/>
              </a:xfrm>
              <a:prstGeom prst="rect">
                <a:avLst/>
              </a:prstGeom>
            </p:spPr>
          </p:pic>
          <p:pic>
            <p:nvPicPr>
              <p:cNvPr id="18" name="Picture 17" descr="A close up of a logo&#10;&#10;Description automatically generated">
                <a:extLst>
                  <a:ext uri="{FF2B5EF4-FFF2-40B4-BE49-F238E27FC236}">
                    <a16:creationId xmlns="" xmlns:a16="http://schemas.microsoft.com/office/drawing/2014/main" id="{D7DCC5BC-CAE4-4F1C-A8DE-1071F9526AB6}"/>
                  </a:ext>
                </a:extLst>
              </p:cNvPr>
              <p:cNvPicPr>
                <a:picLocks noChangeAspect="1"/>
              </p:cNvPicPr>
              <p:nvPr/>
            </p:nvPicPr>
            <p:blipFill>
              <a:blip r:embed="rId12"/>
              <a:stretch>
                <a:fillRect/>
              </a:stretch>
            </p:blipFill>
            <p:spPr>
              <a:xfrm>
                <a:off x="1546921" y="3160913"/>
                <a:ext cx="180000" cy="180000"/>
              </a:xfrm>
              <a:prstGeom prst="rect">
                <a:avLst/>
              </a:prstGeom>
            </p:spPr>
          </p:pic>
        </p:grpSp>
      </p:grpSp>
      <p:sp>
        <p:nvSpPr>
          <p:cNvPr id="26" name="TextBox 25">
            <a:extLst>
              <a:ext uri="{FF2B5EF4-FFF2-40B4-BE49-F238E27FC236}">
                <a16:creationId xmlns="" xmlns:a16="http://schemas.microsoft.com/office/drawing/2014/main" id="{D6704D98-FD0F-43D4-9C0C-3CF41A76C472}"/>
              </a:ext>
            </a:extLst>
          </p:cNvPr>
          <p:cNvSpPr txBox="1"/>
          <p:nvPr/>
        </p:nvSpPr>
        <p:spPr>
          <a:xfrm>
            <a:off x="3640634" y="2500135"/>
            <a:ext cx="1320680" cy="307777"/>
          </a:xfrm>
          <a:prstGeom prst="rect">
            <a:avLst/>
          </a:prstGeom>
          <a:noFill/>
        </p:spPr>
        <p:txBody>
          <a:bodyPr wrap="square" rtlCol="0">
            <a:spAutoFit/>
          </a:bodyPr>
          <a:lstStyle/>
          <a:p>
            <a:r>
              <a:rPr lang="nl-NL" b="1" dirty="0" err="1">
                <a:solidFill>
                  <a:schemeClr val="bg1"/>
                </a:solidFill>
              </a:rPr>
              <a:t>Socials</a:t>
            </a:r>
            <a:r>
              <a:rPr lang="nl-NL" b="1" dirty="0">
                <a:solidFill>
                  <a:schemeClr val="bg1"/>
                </a:solidFill>
              </a:rPr>
              <a:t>: </a:t>
            </a:r>
            <a:endParaRPr lang="en-US" b="1" dirty="0">
              <a:solidFill>
                <a:schemeClr val="bg1"/>
              </a:solidFill>
            </a:endParaRPr>
          </a:p>
        </p:txBody>
      </p:sp>
      <p:sp>
        <p:nvSpPr>
          <p:cNvPr id="27" name="TextBox 26">
            <a:extLst>
              <a:ext uri="{FF2B5EF4-FFF2-40B4-BE49-F238E27FC236}">
                <a16:creationId xmlns="" xmlns:a16="http://schemas.microsoft.com/office/drawing/2014/main" id="{195EC0C6-9D6F-4DFE-B7FC-3EC71BABCE7F}"/>
              </a:ext>
            </a:extLst>
          </p:cNvPr>
          <p:cNvSpPr txBox="1"/>
          <p:nvPr/>
        </p:nvSpPr>
        <p:spPr>
          <a:xfrm>
            <a:off x="2775388" y="1749959"/>
            <a:ext cx="4141312" cy="707886"/>
          </a:xfrm>
          <a:prstGeom prst="rect">
            <a:avLst/>
          </a:prstGeom>
          <a:noFill/>
        </p:spPr>
        <p:txBody>
          <a:bodyPr wrap="square" rtlCol="0">
            <a:spAutoFit/>
          </a:bodyPr>
          <a:lstStyle/>
          <a:p>
            <a:r>
              <a:rPr lang="en-US" sz="4000" b="1" dirty="0">
                <a:solidFill>
                  <a:srgbClr val="F8C437"/>
                </a:solidFill>
              </a:rPr>
              <a:t>Thank you! </a:t>
            </a:r>
          </a:p>
        </p:txBody>
      </p:sp>
      <p:pic>
        <p:nvPicPr>
          <p:cNvPr id="10" name="Grafik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97717" y="4318442"/>
            <a:ext cx="2704851" cy="833164"/>
          </a:xfrm>
          <a:prstGeom prst="rect">
            <a:avLst/>
          </a:prstGeom>
        </p:spPr>
      </p:pic>
    </p:spTree>
    <p:extLst>
      <p:ext uri="{BB962C8B-B14F-4D97-AF65-F5344CB8AC3E}">
        <p14:creationId xmlns:p14="http://schemas.microsoft.com/office/powerpoint/2010/main" val="50504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xfrm>
            <a:off x="353587" y="485775"/>
            <a:ext cx="3905375" cy="3869543"/>
          </a:xfrm>
          <a:prstGeom prst="rect">
            <a:avLst/>
          </a:prstGeom>
        </p:spPr>
        <p:txBody>
          <a:bodyPr spcFirstLastPara="1" wrap="square" lIns="91425" tIns="91425" rIns="91425" bIns="91425" anchor="t" anchorCtr="0">
            <a:noAutofit/>
          </a:bodyPr>
          <a:lstStyle/>
          <a:p>
            <a:r>
              <a:rPr lang="en-GB" sz="1200" i="1" dirty="0"/>
              <a:t>Presentation contents: Nick van Apeldoorn (BUas, Breda University of Applied Sciences, NL). Graphics slide 5, 6 are partly open source from </a:t>
            </a:r>
            <a:r>
              <a:rPr lang="en-GB" sz="1200" i="1" dirty="0" err="1"/>
              <a:t>Flaticon</a:t>
            </a:r>
            <a:r>
              <a:rPr lang="en-GB" sz="1200" i="1" dirty="0"/>
              <a:t>. </a:t>
            </a:r>
            <a:br>
              <a:rPr lang="en-GB" sz="1200" i="1" dirty="0"/>
            </a:br>
            <a:r>
              <a:rPr lang="en-GB" sz="1200" i="1" dirty="0"/>
              <a:t/>
            </a:r>
            <a:br>
              <a:rPr lang="en-GB" sz="1200" i="1" dirty="0"/>
            </a:br>
            <a:r>
              <a:rPr lang="en-GB" sz="1200" i="1" dirty="0"/>
              <a:t>Video’s 2&amp;14 used in this presentation are copyright free from: </a:t>
            </a:r>
            <a:r>
              <a:rPr lang="en-GB" sz="1200" i="1" dirty="0" err="1"/>
              <a:t>Pexels</a:t>
            </a:r>
            <a:r>
              <a:rPr lang="en-GB" sz="1200" i="1" dirty="0"/>
              <a:t>. Pictures © Metamorphosis.</a:t>
            </a:r>
            <a:br>
              <a:rPr lang="en-GB" sz="1200" i="1" dirty="0"/>
            </a:br>
            <a:r>
              <a:rPr lang="en-GB" sz="1200" i="1" dirty="0"/>
              <a:t/>
            </a:r>
            <a:br>
              <a:rPr lang="en-GB" sz="1200" i="1" dirty="0"/>
            </a:br>
            <a:r>
              <a:rPr lang="en-GB" sz="1200" i="1" dirty="0"/>
              <a:t>All logo’s used in this presentation are from European organisations in which Metamorphosis participates </a:t>
            </a:r>
            <a:br>
              <a:rPr lang="en-GB" sz="1200" i="1" dirty="0"/>
            </a:br>
            <a:r>
              <a:rPr lang="en-GB" sz="1200" i="1" dirty="0"/>
              <a:t/>
            </a:r>
            <a:br>
              <a:rPr lang="en-GB" sz="1200" i="1" dirty="0"/>
            </a:br>
            <a:r>
              <a:rPr lang="en-GB" sz="1200" i="1" dirty="0"/>
              <a:t>Questions/remarks: </a:t>
            </a:r>
            <a:r>
              <a:rPr lang="en-GB" sz="1200" i="1" dirty="0">
                <a:hlinkClick r:id="rId3"/>
              </a:rPr>
              <a:t>apeldoorn.n@buas.nl</a:t>
            </a:r>
            <a:r>
              <a:rPr lang="en-GB" sz="1200" i="1" dirty="0"/>
              <a:t/>
            </a:r>
            <a:br>
              <a:rPr lang="en-GB" sz="1200" i="1" dirty="0"/>
            </a:br>
            <a:r>
              <a:rPr lang="en-US" sz="1200" dirty="0"/>
              <a:t> </a:t>
            </a:r>
            <a:r>
              <a:rPr lang="en-GB" sz="1200" dirty="0"/>
              <a:t/>
            </a:r>
            <a:br>
              <a:rPr lang="en-GB" sz="1200" dirty="0"/>
            </a:br>
            <a:r>
              <a:rPr lang="en-US" sz="1200" i="1" dirty="0"/>
              <a:t>“The project leading to this application has received funding from the European Union’s Horizon 2020 research and innovation </a:t>
            </a:r>
            <a:r>
              <a:rPr lang="en-US" sz="1200" i="1" dirty="0" err="1"/>
              <a:t>programme</a:t>
            </a:r>
            <a:r>
              <a:rPr lang="en-US" sz="1200" i="1" dirty="0"/>
              <a:t> under grant agreement No 723375</a:t>
            </a:r>
            <a:r>
              <a:rPr lang="en-US" sz="1200" i="1" dirty="0" smtClean="0"/>
              <a:t>”.</a:t>
            </a:r>
            <a:br>
              <a:rPr lang="en-US" sz="1200" i="1" dirty="0" smtClean="0"/>
            </a:br>
            <a:r>
              <a:rPr lang="en-US" sz="1200" i="1" dirty="0"/>
              <a:t/>
            </a:r>
            <a:br>
              <a:rPr lang="en-US" sz="1200" i="1" dirty="0"/>
            </a:br>
            <a:r>
              <a:rPr lang="en-US" sz="1200" i="1" dirty="0" smtClean="0"/>
              <a:t>Project coordinator: </a:t>
            </a:r>
            <a:br>
              <a:rPr lang="en-US" sz="1200" i="1" dirty="0" smtClean="0"/>
            </a:br>
            <a:r>
              <a:rPr lang="en-US" sz="1200" i="1" dirty="0" smtClean="0"/>
              <a:t>FGM-AMOR</a:t>
            </a:r>
            <a:br>
              <a:rPr lang="en-US" sz="1200" i="1" dirty="0" smtClean="0"/>
            </a:br>
            <a:r>
              <a:rPr lang="en-US" sz="1200" i="1" dirty="0" smtClean="0"/>
              <a:t>Karl Reiter </a:t>
            </a:r>
            <a:r>
              <a:rPr lang="en-US" sz="1200" i="1" dirty="0" smtClean="0">
                <a:hlinkClick r:id="rId4"/>
              </a:rPr>
              <a:t>reiter@fgm.at</a:t>
            </a:r>
            <a:r>
              <a:rPr lang="en-US" sz="1200" i="1" dirty="0" smtClean="0"/>
              <a:t> </a:t>
            </a:r>
            <a:r>
              <a:rPr lang="en-GB" sz="1200" dirty="0"/>
              <a:t/>
            </a:r>
            <a:br>
              <a:rPr lang="en-GB" sz="1200" dirty="0"/>
            </a:br>
            <a:endParaRPr lang="en-GB" sz="1200" dirty="0"/>
          </a:p>
        </p:txBody>
      </p:sp>
      <p:grpSp>
        <p:nvGrpSpPr>
          <p:cNvPr id="2" name="Group 1">
            <a:extLst>
              <a:ext uri="{FF2B5EF4-FFF2-40B4-BE49-F238E27FC236}">
                <a16:creationId xmlns="" xmlns:a16="http://schemas.microsoft.com/office/drawing/2014/main" id="{A8367ECA-4E1E-3746-AACB-3AAFCF7C571A}"/>
              </a:ext>
            </a:extLst>
          </p:cNvPr>
          <p:cNvGrpSpPr/>
          <p:nvPr/>
        </p:nvGrpSpPr>
        <p:grpSpPr>
          <a:xfrm>
            <a:off x="4554839" y="741626"/>
            <a:ext cx="4129225" cy="3475199"/>
            <a:chOff x="4554839" y="741626"/>
            <a:chExt cx="4129225" cy="3475199"/>
          </a:xfrm>
        </p:grpSpPr>
        <p:sp>
          <p:nvSpPr>
            <p:cNvPr id="202" name="Google Shape;202;p36"/>
            <p:cNvSpPr/>
            <p:nvPr/>
          </p:nvSpPr>
          <p:spPr>
            <a:xfrm>
              <a:off x="4554839" y="2533702"/>
              <a:ext cx="1200900" cy="1293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3" name="Google Shape;203;p36"/>
            <p:cNvPicPr preferRelativeResize="0"/>
            <p:nvPr/>
          </p:nvPicPr>
          <p:blipFill>
            <a:blip r:embed="rId5">
              <a:alphaModFix/>
            </a:blip>
            <a:stretch>
              <a:fillRect/>
            </a:stretch>
          </p:blipFill>
          <p:spPr>
            <a:xfrm>
              <a:off x="4554839" y="2305176"/>
              <a:ext cx="2750325" cy="1365800"/>
            </a:xfrm>
            <a:prstGeom prst="rect">
              <a:avLst/>
            </a:prstGeom>
            <a:noFill/>
            <a:ln>
              <a:noFill/>
            </a:ln>
          </p:spPr>
        </p:pic>
        <p:pic>
          <p:nvPicPr>
            <p:cNvPr id="204" name="Google Shape;204;p36"/>
            <p:cNvPicPr preferRelativeResize="0"/>
            <p:nvPr/>
          </p:nvPicPr>
          <p:blipFill>
            <a:blip r:embed="rId6">
              <a:alphaModFix/>
            </a:blip>
            <a:stretch>
              <a:fillRect/>
            </a:stretch>
          </p:blipFill>
          <p:spPr>
            <a:xfrm>
              <a:off x="5450939" y="741626"/>
              <a:ext cx="3233125" cy="3475199"/>
            </a:xfrm>
            <a:prstGeom prst="rect">
              <a:avLst/>
            </a:prstGeom>
            <a:noFill/>
            <a:ln>
              <a:noFill/>
            </a:ln>
          </p:spPr>
        </p:pic>
      </p:grpSp>
    </p:spTree>
    <p:extLst>
      <p:ext uri="{BB962C8B-B14F-4D97-AF65-F5344CB8AC3E}">
        <p14:creationId xmlns:p14="http://schemas.microsoft.com/office/powerpoint/2010/main" val="2335316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0D47F0-E54E-444E-8A70-8D7465A64FC7}"/>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454FF8D6-8A87-C24D-9FE8-8F3D6F930E77}"/>
              </a:ext>
            </a:extLst>
          </p:cNvPr>
          <p:cNvSpPr>
            <a:spLocks noGrp="1"/>
          </p:cNvSpPr>
          <p:nvPr>
            <p:ph type="body" idx="1"/>
          </p:nvPr>
        </p:nvSpPr>
        <p:spPr/>
        <p:txBody>
          <a:bodyPr/>
          <a:lstStyle/>
          <a:p>
            <a:endParaRPr lang="en-US"/>
          </a:p>
        </p:txBody>
      </p:sp>
      <p:pic>
        <p:nvPicPr>
          <p:cNvPr id="4" name="Online Media 3" descr="Butterfly - 20704">
            <a:hlinkClick r:id="" action="ppaction://media"/>
            <a:extLst>
              <a:ext uri="{FF2B5EF4-FFF2-40B4-BE49-F238E27FC236}">
                <a16:creationId xmlns="" xmlns:a16="http://schemas.microsoft.com/office/drawing/2014/main" id="{0534C9AC-A684-304F-BF60-2EBCD1ED51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8" y="3175"/>
            <a:ext cx="9144000" cy="5143500"/>
          </a:xfrm>
          <a:prstGeom prst="rect">
            <a:avLst/>
          </a:prstGeom>
        </p:spPr>
      </p:pic>
      <p:sp>
        <p:nvSpPr>
          <p:cNvPr id="5" name="Rectangle 4">
            <a:extLst>
              <a:ext uri="{FF2B5EF4-FFF2-40B4-BE49-F238E27FC236}">
                <a16:creationId xmlns="" xmlns:a16="http://schemas.microsoft.com/office/drawing/2014/main" id="{4F126AC2-75E6-CC49-9D55-A57AC97614DB}"/>
              </a:ext>
            </a:extLst>
          </p:cNvPr>
          <p:cNvSpPr/>
          <p:nvPr/>
        </p:nvSpPr>
        <p:spPr>
          <a:xfrm>
            <a:off x="-288758" y="-331331"/>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pic>
        <p:nvPicPr>
          <p:cNvPr id="8" name="Google Shape;58;p13">
            <a:extLst>
              <a:ext uri="{FF2B5EF4-FFF2-40B4-BE49-F238E27FC236}">
                <a16:creationId xmlns="" xmlns:a16="http://schemas.microsoft.com/office/drawing/2014/main" id="{9F946E54-8E71-1346-AA17-4A210DC24DE6}"/>
              </a:ext>
            </a:extLst>
          </p:cNvPr>
          <p:cNvPicPr preferRelativeResize="0"/>
          <p:nvPr/>
        </p:nvPicPr>
        <p:blipFill>
          <a:blip r:embed="rId6">
            <a:extLst>
              <a:ext uri="{28A0092B-C50C-407E-A947-70E740481C1C}">
                <a14:useLocalDpi xmlns:a14="http://schemas.microsoft.com/office/drawing/2010/main" val="0"/>
              </a:ext>
            </a:extLst>
          </a:blip>
          <a:stretch>
            <a:fillRect/>
          </a:stretch>
        </p:blipFill>
        <p:spPr>
          <a:xfrm>
            <a:off x="6282047" y="4174168"/>
            <a:ext cx="2741612" cy="844486"/>
          </a:xfrm>
          <a:prstGeom prst="rect">
            <a:avLst/>
          </a:prstGeom>
          <a:noFill/>
          <a:ln>
            <a:noFill/>
          </a:ln>
        </p:spPr>
      </p:pic>
      <p:sp>
        <p:nvSpPr>
          <p:cNvPr id="9" name="TextBox 8">
            <a:extLst>
              <a:ext uri="{FF2B5EF4-FFF2-40B4-BE49-F238E27FC236}">
                <a16:creationId xmlns="" xmlns:a16="http://schemas.microsoft.com/office/drawing/2014/main" id="{3291D6A7-417F-FA48-AD09-B7D58CAC501C}"/>
              </a:ext>
            </a:extLst>
          </p:cNvPr>
          <p:cNvSpPr txBox="1"/>
          <p:nvPr/>
        </p:nvSpPr>
        <p:spPr>
          <a:xfrm>
            <a:off x="311700" y="1602254"/>
            <a:ext cx="7821647" cy="1323439"/>
          </a:xfrm>
          <a:prstGeom prst="rect">
            <a:avLst/>
          </a:prstGeom>
          <a:noFill/>
        </p:spPr>
        <p:txBody>
          <a:bodyPr wrap="square" rtlCol="0">
            <a:spAutoFit/>
          </a:bodyPr>
          <a:lstStyle/>
          <a:p>
            <a:r>
              <a:rPr lang="en-US" sz="4000" b="1" dirty="0">
                <a:solidFill>
                  <a:srgbClr val="F8C437"/>
                </a:solidFill>
              </a:rPr>
              <a:t>Metamorphosis</a:t>
            </a:r>
            <a:r>
              <a:rPr lang="en-US" sz="4000" b="1">
                <a:solidFill>
                  <a:srgbClr val="F8C437"/>
                </a:solidFill>
              </a:rPr>
              <a:t>: </a:t>
            </a:r>
            <a:endParaRPr lang="en-US" sz="4000" b="1" smtClean="0">
              <a:solidFill>
                <a:srgbClr val="F8C437"/>
              </a:solidFill>
            </a:endParaRPr>
          </a:p>
          <a:p>
            <a:r>
              <a:rPr lang="en-US" sz="4000" b="1" smtClean="0">
                <a:solidFill>
                  <a:srgbClr val="F8C437"/>
                </a:solidFill>
              </a:rPr>
              <a:t>Active </a:t>
            </a:r>
            <a:r>
              <a:rPr lang="en-US" sz="4000" b="1">
                <a:solidFill>
                  <a:srgbClr val="F8C437"/>
                </a:solidFill>
              </a:rPr>
              <a:t>Mobility</a:t>
            </a:r>
            <a:endParaRPr lang="en-US" sz="4000" dirty="0"/>
          </a:p>
        </p:txBody>
      </p:sp>
    </p:spTree>
    <p:extLst>
      <p:ext uri="{BB962C8B-B14F-4D97-AF65-F5344CB8AC3E}">
        <p14:creationId xmlns:p14="http://schemas.microsoft.com/office/powerpoint/2010/main" val="30613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F2CA54B-5997-E643-872A-4CD937A244D0}"/>
              </a:ext>
            </a:extLst>
          </p:cNvPr>
          <p:cNvPicPr>
            <a:picLocks noChangeAspect="1"/>
          </p:cNvPicPr>
          <p:nvPr/>
        </p:nvPicPr>
        <p:blipFill rotWithShape="1">
          <a:blip r:embed="rId3"/>
          <a:srcRect t="14739" b="10261"/>
          <a:stretch/>
        </p:blipFill>
        <p:spPr>
          <a:xfrm>
            <a:off x="-73890" y="0"/>
            <a:ext cx="9217890" cy="5143500"/>
          </a:xfrm>
          <a:prstGeom prst="rect">
            <a:avLst/>
          </a:prstGeom>
        </p:spPr>
      </p:pic>
      <p:sp>
        <p:nvSpPr>
          <p:cNvPr id="5" name="Rectangle 4">
            <a:extLst>
              <a:ext uri="{FF2B5EF4-FFF2-40B4-BE49-F238E27FC236}">
                <a16:creationId xmlns="" xmlns:a16="http://schemas.microsoft.com/office/drawing/2014/main" id="{51AA1565-61F3-F640-96E4-44CDFB76BE86}"/>
              </a:ext>
            </a:extLst>
          </p:cNvPr>
          <p:cNvSpPr/>
          <p:nvPr/>
        </p:nvSpPr>
        <p:spPr>
          <a:xfrm>
            <a:off x="-290138" y="-339809"/>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sp>
        <p:nvSpPr>
          <p:cNvPr id="9" name="TextBox 8">
            <a:extLst>
              <a:ext uri="{FF2B5EF4-FFF2-40B4-BE49-F238E27FC236}">
                <a16:creationId xmlns="" xmlns:a16="http://schemas.microsoft.com/office/drawing/2014/main" id="{0BB2DE32-8135-7346-BCFA-FE079638161E}"/>
              </a:ext>
            </a:extLst>
          </p:cNvPr>
          <p:cNvSpPr txBox="1"/>
          <p:nvPr/>
        </p:nvSpPr>
        <p:spPr>
          <a:xfrm>
            <a:off x="1272374" y="1140966"/>
            <a:ext cx="6596493" cy="2554545"/>
          </a:xfrm>
          <a:prstGeom prst="rect">
            <a:avLst/>
          </a:prstGeom>
          <a:noFill/>
        </p:spPr>
        <p:txBody>
          <a:bodyPr wrap="square" rtlCol="0">
            <a:spAutoFit/>
          </a:bodyPr>
          <a:lstStyle/>
          <a:p>
            <a:pPr algn="ctr"/>
            <a:r>
              <a:rPr lang="en-GB" sz="3200" dirty="0">
                <a:solidFill>
                  <a:srgbClr val="F8C437"/>
                </a:solidFill>
              </a:rPr>
              <a:t>Develop and implement bottom-up measures with children to achieve lasting behavioural change to create child-friendlier neighbourhoods</a:t>
            </a:r>
          </a:p>
        </p:txBody>
      </p:sp>
      <p:sp>
        <p:nvSpPr>
          <p:cNvPr id="7" name="Rectangle 6">
            <a:extLst>
              <a:ext uri="{FF2B5EF4-FFF2-40B4-BE49-F238E27FC236}">
                <a16:creationId xmlns="" xmlns:a16="http://schemas.microsoft.com/office/drawing/2014/main" id="{FFC986C3-205D-4115-B9BE-9A7D5D4AE199}"/>
              </a:ext>
            </a:extLst>
          </p:cNvPr>
          <p:cNvSpPr/>
          <p:nvPr/>
        </p:nvSpPr>
        <p:spPr>
          <a:xfrm>
            <a:off x="162449" y="133671"/>
            <a:ext cx="2557982" cy="307777"/>
          </a:xfrm>
          <a:prstGeom prst="rect">
            <a:avLst/>
          </a:prstGeom>
        </p:spPr>
        <p:txBody>
          <a:bodyPr wrap="square">
            <a:spAutoFit/>
          </a:bodyPr>
          <a:lstStyle/>
          <a:p>
            <a:r>
              <a:rPr lang="en-GB" b="1" dirty="0">
                <a:solidFill>
                  <a:schemeClr val="bg1"/>
                </a:solidFill>
              </a:rPr>
              <a:t>Project Goal</a:t>
            </a:r>
          </a:p>
        </p:txBody>
      </p:sp>
    </p:spTree>
    <p:extLst>
      <p:ext uri="{BB962C8B-B14F-4D97-AF65-F5344CB8AC3E}">
        <p14:creationId xmlns:p14="http://schemas.microsoft.com/office/powerpoint/2010/main" val="2587596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49B8FD09-25D6-6A4E-87C8-A806578D6893}"/>
              </a:ext>
            </a:extLst>
          </p:cNvPr>
          <p:cNvPicPr>
            <a:picLocks noChangeAspect="1"/>
          </p:cNvPicPr>
          <p:nvPr/>
        </p:nvPicPr>
        <p:blipFill rotWithShape="1">
          <a:blip r:embed="rId3"/>
          <a:srcRect l="1235" t="16138" b="9250"/>
          <a:stretch/>
        </p:blipFill>
        <p:spPr>
          <a:xfrm>
            <a:off x="0" y="-37345"/>
            <a:ext cx="9144000" cy="5180845"/>
          </a:xfrm>
          <a:prstGeom prst="rect">
            <a:avLst/>
          </a:prstGeom>
        </p:spPr>
      </p:pic>
      <p:sp>
        <p:nvSpPr>
          <p:cNvPr id="5" name="Rectangle 4">
            <a:extLst>
              <a:ext uri="{FF2B5EF4-FFF2-40B4-BE49-F238E27FC236}">
                <a16:creationId xmlns="" xmlns:a16="http://schemas.microsoft.com/office/drawing/2014/main" id="{51AA1565-61F3-F640-96E4-44CDFB76BE86}"/>
              </a:ext>
            </a:extLst>
          </p:cNvPr>
          <p:cNvSpPr/>
          <p:nvPr/>
        </p:nvSpPr>
        <p:spPr>
          <a:xfrm>
            <a:off x="-288758" y="-358482"/>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sp>
        <p:nvSpPr>
          <p:cNvPr id="6" name="Rectangle 5">
            <a:extLst>
              <a:ext uri="{FF2B5EF4-FFF2-40B4-BE49-F238E27FC236}">
                <a16:creationId xmlns="" xmlns:a16="http://schemas.microsoft.com/office/drawing/2014/main" id="{AF75363F-EBEA-4CC5-A9D1-95E6FD8AE4F1}"/>
              </a:ext>
            </a:extLst>
          </p:cNvPr>
          <p:cNvSpPr/>
          <p:nvPr/>
        </p:nvSpPr>
        <p:spPr>
          <a:xfrm>
            <a:off x="162449" y="133671"/>
            <a:ext cx="2557982" cy="307777"/>
          </a:xfrm>
          <a:prstGeom prst="rect">
            <a:avLst/>
          </a:prstGeom>
        </p:spPr>
        <p:txBody>
          <a:bodyPr wrap="square">
            <a:spAutoFit/>
          </a:bodyPr>
          <a:lstStyle/>
          <a:p>
            <a:r>
              <a:rPr lang="en-GB" b="1" dirty="0">
                <a:solidFill>
                  <a:schemeClr val="bg1"/>
                </a:solidFill>
              </a:rPr>
              <a:t>Philosophy</a:t>
            </a:r>
          </a:p>
        </p:txBody>
      </p:sp>
      <p:sp>
        <p:nvSpPr>
          <p:cNvPr id="8" name="TextBox 7">
            <a:extLst>
              <a:ext uri="{FF2B5EF4-FFF2-40B4-BE49-F238E27FC236}">
                <a16:creationId xmlns="" xmlns:a16="http://schemas.microsoft.com/office/drawing/2014/main" id="{FE8958C5-4917-4D86-BB37-263527414D71}"/>
              </a:ext>
            </a:extLst>
          </p:cNvPr>
          <p:cNvSpPr txBox="1"/>
          <p:nvPr/>
        </p:nvSpPr>
        <p:spPr>
          <a:xfrm>
            <a:off x="1273753" y="2014468"/>
            <a:ext cx="6596493" cy="1077218"/>
          </a:xfrm>
          <a:prstGeom prst="rect">
            <a:avLst/>
          </a:prstGeom>
          <a:noFill/>
        </p:spPr>
        <p:txBody>
          <a:bodyPr wrap="square" rtlCol="0">
            <a:spAutoFit/>
          </a:bodyPr>
          <a:lstStyle/>
          <a:p>
            <a:pPr algn="ctr"/>
            <a:r>
              <a:rPr lang="nl-NL" sz="3200" dirty="0">
                <a:solidFill>
                  <a:srgbClr val="F8C437"/>
                </a:solidFill>
              </a:rPr>
              <a:t>T</a:t>
            </a:r>
            <a:r>
              <a:rPr lang="en-GB" sz="3200" dirty="0" err="1">
                <a:solidFill>
                  <a:srgbClr val="F8C437"/>
                </a:solidFill>
              </a:rPr>
              <a:t>ransforming</a:t>
            </a:r>
            <a:r>
              <a:rPr lang="en-GB" sz="3200" dirty="0">
                <a:solidFill>
                  <a:srgbClr val="F8C437"/>
                </a:solidFill>
              </a:rPr>
              <a:t> public places into places for people</a:t>
            </a:r>
          </a:p>
        </p:txBody>
      </p:sp>
    </p:spTree>
    <p:extLst>
      <p:ext uri="{BB962C8B-B14F-4D97-AF65-F5344CB8AC3E}">
        <p14:creationId xmlns:p14="http://schemas.microsoft.com/office/powerpoint/2010/main" val="2654974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4763"/>
        </a:solidFill>
        <a:effectLst/>
      </p:bgPr>
    </p:bg>
    <p:spTree>
      <p:nvGrpSpPr>
        <p:cNvPr id="1" name=""/>
        <p:cNvGrpSpPr/>
        <p:nvPr/>
      </p:nvGrpSpPr>
      <p:grpSpPr>
        <a:xfrm>
          <a:off x="0" y="0"/>
          <a:ext cx="0" cy="0"/>
          <a:chOff x="0" y="0"/>
          <a:chExt cx="0" cy="0"/>
        </a:xfrm>
      </p:grpSpPr>
      <p:grpSp>
        <p:nvGrpSpPr>
          <p:cNvPr id="4" name="Group 3"/>
          <p:cNvGrpSpPr>
            <a:grpSpLocks noChangeAspect="1"/>
          </p:cNvGrpSpPr>
          <p:nvPr/>
        </p:nvGrpSpPr>
        <p:grpSpPr>
          <a:xfrm>
            <a:off x="2923305" y="-7258"/>
            <a:ext cx="6221676" cy="4549336"/>
            <a:chOff x="2979926" y="-33603"/>
            <a:chExt cx="6221676" cy="4549336"/>
          </a:xfrm>
          <a:solidFill>
            <a:schemeClr val="bg1"/>
          </a:solidFill>
        </p:grpSpPr>
        <p:sp>
          <p:nvSpPr>
            <p:cNvPr id="134" name="Freeform 100"/>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57" name="Freeform 23"/>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39" name="Freeform 5"/>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40" name="Freeform 6"/>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18" name="Freeform 84"/>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227" name="Freeform 193"/>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81" name="Freeform 47"/>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22" name="Freeform 88"/>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231" name="Freeform 197"/>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43" name="Freeform 9"/>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55" name="Freeform 21"/>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59" name="Freeform 25"/>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85" name="Freeform 51"/>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95" name="Freeform 61"/>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97" name="Freeform 63"/>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78" name="Freeform 144"/>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7" name="Freeform 217"/>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9" name="Freeform 219"/>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41" name="Freeform 7"/>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51" name="Freeform 17"/>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63" name="Freeform 29"/>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65" name="Freeform 31"/>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67" name="Freeform 33"/>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75" name="Freeform 41"/>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87" name="Freeform 53"/>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229" name="Freeform 195"/>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2" name="Freeform 212"/>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21" name="Freeform 221"/>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45" name="Freeform 11"/>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47" name="Freeform 13"/>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53" name="Freeform 19"/>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73" name="Freeform 39"/>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79" name="Freeform 45"/>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12" name="Freeform 78"/>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14" name="Freeform 80"/>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20" name="Freeform 86"/>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24" name="Freeform 90"/>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26" name="Freeform 92"/>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30" name="Freeform 96"/>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36" name="Freeform 102"/>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43" name="Freeform 109"/>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73" name="Freeform 139"/>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80" name="Freeform 146"/>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10" name="Freeform 210"/>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23" name="Freeform 223"/>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sp>
          <p:nvSpPr>
            <p:cNvPr id="35" name="Freeform 235"/>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175" cap="rnd">
              <a:solidFill>
                <a:srgbClr val="144763">
                  <a:alpha val="89804"/>
                </a:srgbClr>
              </a:solidFill>
            </a:ln>
          </p:spPr>
          <p:txBody>
            <a:bodyPr vert="horz" wrap="square" lIns="68580" tIns="34290" rIns="68580" bIns="34290" numCol="1" anchor="t" anchorCtr="0" compatLnSpc="1">
              <a:prstTxWarp prst="textNoShape">
                <a:avLst/>
              </a:prstTxWarp>
            </a:bodyPr>
            <a:lstStyle/>
            <a:p>
              <a:endParaRPr lang="en-US" sz="1350" dirty="0">
                <a:solidFill>
                  <a:schemeClr val="tx1"/>
                </a:solidFill>
              </a:endParaRPr>
            </a:p>
          </p:txBody>
        </p:sp>
      </p:grpSp>
      <p:sp>
        <p:nvSpPr>
          <p:cNvPr id="70" name="Oval 69"/>
          <p:cNvSpPr/>
          <p:nvPr/>
        </p:nvSpPr>
        <p:spPr>
          <a:xfrm>
            <a:off x="3920885" y="2577649"/>
            <a:ext cx="196850" cy="196850"/>
          </a:xfrm>
          <a:prstGeom prst="ellipse">
            <a:avLst/>
          </a:prstGeom>
          <a:solidFill>
            <a:schemeClr val="bg1"/>
          </a:solidFill>
          <a:ln w="28575">
            <a:solidFill>
              <a:srgbClr val="FCC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98" name="Oval 97"/>
          <p:cNvSpPr>
            <a:spLocks noChangeAspect="1"/>
          </p:cNvSpPr>
          <p:nvPr/>
        </p:nvSpPr>
        <p:spPr>
          <a:xfrm>
            <a:off x="2196525" y="1668645"/>
            <a:ext cx="762022" cy="762022"/>
          </a:xfrm>
          <a:prstGeom prst="ellipse">
            <a:avLst/>
          </a:prstGeom>
          <a:solidFill>
            <a:schemeClr val="bg1"/>
          </a:solidFill>
          <a:ln w="38100">
            <a:solidFill>
              <a:srgbClr val="FCC438"/>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Southampton</a:t>
            </a:r>
          </a:p>
        </p:txBody>
      </p:sp>
      <p:cxnSp>
        <p:nvCxnSpPr>
          <p:cNvPr id="109" name="Straight Connector 108"/>
          <p:cNvCxnSpPr>
            <a:cxnSpLocks/>
            <a:endCxn id="70" idx="1"/>
          </p:cNvCxnSpPr>
          <p:nvPr/>
        </p:nvCxnSpPr>
        <p:spPr>
          <a:xfrm>
            <a:off x="2948124" y="2199223"/>
            <a:ext cx="1001589" cy="407254"/>
          </a:xfrm>
          <a:prstGeom prst="line">
            <a:avLst/>
          </a:prstGeom>
          <a:ln w="12700">
            <a:solidFill>
              <a:srgbClr val="FCC438"/>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462971" y="2610982"/>
            <a:ext cx="196850" cy="196850"/>
          </a:xfrm>
          <a:prstGeom prst="ellipse">
            <a:avLst/>
          </a:prstGeom>
          <a:solidFill>
            <a:schemeClr val="bg1"/>
          </a:solidFill>
          <a:ln w="28575">
            <a:solidFill>
              <a:srgbClr val="FCC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111" name="Oval 110"/>
          <p:cNvSpPr/>
          <p:nvPr/>
        </p:nvSpPr>
        <p:spPr>
          <a:xfrm>
            <a:off x="4923692" y="2939431"/>
            <a:ext cx="196850" cy="196850"/>
          </a:xfrm>
          <a:prstGeom prst="ellipse">
            <a:avLst/>
          </a:prstGeom>
          <a:solidFill>
            <a:schemeClr val="bg1"/>
          </a:solidFill>
          <a:ln w="28575">
            <a:solidFill>
              <a:srgbClr val="FCC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113" name="Oval 112"/>
          <p:cNvSpPr/>
          <p:nvPr/>
        </p:nvSpPr>
        <p:spPr>
          <a:xfrm>
            <a:off x="5275510" y="3050491"/>
            <a:ext cx="196850" cy="196850"/>
          </a:xfrm>
          <a:prstGeom prst="ellipse">
            <a:avLst/>
          </a:prstGeom>
          <a:solidFill>
            <a:schemeClr val="bg1"/>
          </a:solidFill>
          <a:ln w="28575">
            <a:solidFill>
              <a:srgbClr val="FCC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cxnSp>
        <p:nvCxnSpPr>
          <p:cNvPr id="115" name="Straight Connector 114"/>
          <p:cNvCxnSpPr>
            <a:cxnSpLocks/>
            <a:stCxn id="86" idx="5"/>
            <a:endCxn id="110" idx="1"/>
          </p:cNvCxnSpPr>
          <p:nvPr/>
        </p:nvCxnSpPr>
        <p:spPr>
          <a:xfrm>
            <a:off x="3598550" y="1037959"/>
            <a:ext cx="893249" cy="1601851"/>
          </a:xfrm>
          <a:prstGeom prst="line">
            <a:avLst/>
          </a:prstGeom>
          <a:ln w="12700">
            <a:solidFill>
              <a:srgbClr val="FCC438"/>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cxnSpLocks/>
            <a:stCxn id="93" idx="4"/>
            <a:endCxn id="111" idx="0"/>
          </p:cNvCxnSpPr>
          <p:nvPr/>
        </p:nvCxnSpPr>
        <p:spPr>
          <a:xfrm flipH="1">
            <a:off x="5022117" y="1559316"/>
            <a:ext cx="294040" cy="1380115"/>
          </a:xfrm>
          <a:prstGeom prst="line">
            <a:avLst/>
          </a:prstGeom>
          <a:ln w="12700">
            <a:solidFill>
              <a:srgbClr val="FCC438"/>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cxnSpLocks/>
            <a:stCxn id="119" idx="3"/>
            <a:endCxn id="113" idx="0"/>
          </p:cNvCxnSpPr>
          <p:nvPr/>
        </p:nvCxnSpPr>
        <p:spPr>
          <a:xfrm flipH="1">
            <a:off x="5373935" y="2155443"/>
            <a:ext cx="1180125" cy="895048"/>
          </a:xfrm>
          <a:prstGeom prst="line">
            <a:avLst/>
          </a:prstGeom>
          <a:ln w="12700">
            <a:solidFill>
              <a:srgbClr val="FCC438"/>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 xmlns:a16="http://schemas.microsoft.com/office/drawing/2014/main" id="{4A2F4A4B-1FD6-49E9-AB08-A3B2BCF1F0E4}"/>
              </a:ext>
            </a:extLst>
          </p:cNvPr>
          <p:cNvSpPr/>
          <p:nvPr/>
        </p:nvSpPr>
        <p:spPr>
          <a:xfrm>
            <a:off x="4696774" y="3170310"/>
            <a:ext cx="196850" cy="196850"/>
          </a:xfrm>
          <a:prstGeom prst="ellipse">
            <a:avLst/>
          </a:prstGeom>
          <a:solidFill>
            <a:schemeClr val="bg1"/>
          </a:solidFill>
          <a:ln w="28575">
            <a:solidFill>
              <a:srgbClr val="FCC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cxnSp>
        <p:nvCxnSpPr>
          <p:cNvPr id="77" name="Straight Connector 76">
            <a:extLst>
              <a:ext uri="{FF2B5EF4-FFF2-40B4-BE49-F238E27FC236}">
                <a16:creationId xmlns="" xmlns:a16="http://schemas.microsoft.com/office/drawing/2014/main" id="{A757FC25-EE87-456B-B0A7-586F6C4FD713}"/>
              </a:ext>
            </a:extLst>
          </p:cNvPr>
          <p:cNvCxnSpPr>
            <a:cxnSpLocks/>
            <a:stCxn id="92" idx="4"/>
            <a:endCxn id="76" idx="0"/>
          </p:cNvCxnSpPr>
          <p:nvPr/>
        </p:nvCxnSpPr>
        <p:spPr>
          <a:xfrm>
            <a:off x="4641106" y="2123962"/>
            <a:ext cx="154093" cy="1046348"/>
          </a:xfrm>
          <a:prstGeom prst="line">
            <a:avLst/>
          </a:prstGeom>
          <a:ln w="12700">
            <a:solidFill>
              <a:srgbClr val="FCC438"/>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 xmlns:a16="http://schemas.microsoft.com/office/drawing/2014/main" id="{9E5FD3A2-2121-4B6B-834C-DBF79E998D5E}"/>
              </a:ext>
            </a:extLst>
          </p:cNvPr>
          <p:cNvSpPr/>
          <p:nvPr/>
        </p:nvSpPr>
        <p:spPr>
          <a:xfrm>
            <a:off x="5002318" y="3292137"/>
            <a:ext cx="196850" cy="196850"/>
          </a:xfrm>
          <a:prstGeom prst="ellipse">
            <a:avLst/>
          </a:prstGeom>
          <a:solidFill>
            <a:schemeClr val="bg1"/>
          </a:solidFill>
          <a:ln w="28575">
            <a:solidFill>
              <a:srgbClr val="FCC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cxnSp>
        <p:nvCxnSpPr>
          <p:cNvPr id="82" name="Straight Connector 81">
            <a:extLst>
              <a:ext uri="{FF2B5EF4-FFF2-40B4-BE49-F238E27FC236}">
                <a16:creationId xmlns="" xmlns:a16="http://schemas.microsoft.com/office/drawing/2014/main" id="{7FE17214-B7B0-4F2F-807C-AF44347F3E76}"/>
              </a:ext>
            </a:extLst>
          </p:cNvPr>
          <p:cNvCxnSpPr>
            <a:cxnSpLocks/>
            <a:endCxn id="80" idx="0"/>
          </p:cNvCxnSpPr>
          <p:nvPr/>
        </p:nvCxnSpPr>
        <p:spPr>
          <a:xfrm flipH="1">
            <a:off x="5100743" y="2251428"/>
            <a:ext cx="590625" cy="1040709"/>
          </a:xfrm>
          <a:prstGeom prst="line">
            <a:avLst/>
          </a:prstGeom>
          <a:ln w="12700">
            <a:solidFill>
              <a:srgbClr val="FCC438"/>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 xmlns:a16="http://schemas.microsoft.com/office/drawing/2014/main" id="{33A6B5CE-24F2-4C36-87E7-D3575944CB0D}"/>
              </a:ext>
            </a:extLst>
          </p:cNvPr>
          <p:cNvSpPr/>
          <p:nvPr/>
        </p:nvSpPr>
        <p:spPr>
          <a:xfrm>
            <a:off x="6023812" y="3127455"/>
            <a:ext cx="196850" cy="196850"/>
          </a:xfrm>
          <a:prstGeom prst="ellipse">
            <a:avLst/>
          </a:prstGeom>
          <a:solidFill>
            <a:schemeClr val="bg1"/>
          </a:solidFill>
          <a:ln w="28575">
            <a:solidFill>
              <a:srgbClr val="FCC43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cxnSp>
        <p:nvCxnSpPr>
          <p:cNvPr id="91" name="Straight Connector 90">
            <a:extLst>
              <a:ext uri="{FF2B5EF4-FFF2-40B4-BE49-F238E27FC236}">
                <a16:creationId xmlns="" xmlns:a16="http://schemas.microsoft.com/office/drawing/2014/main" id="{EC1D9433-DB66-4C8F-825E-1A89AB2C76D1}"/>
              </a:ext>
            </a:extLst>
          </p:cNvPr>
          <p:cNvCxnSpPr>
            <a:cxnSpLocks/>
            <a:endCxn id="90" idx="0"/>
          </p:cNvCxnSpPr>
          <p:nvPr/>
        </p:nvCxnSpPr>
        <p:spPr>
          <a:xfrm flipH="1">
            <a:off x="6122237" y="2451602"/>
            <a:ext cx="1170757" cy="675853"/>
          </a:xfrm>
          <a:prstGeom prst="line">
            <a:avLst/>
          </a:prstGeom>
          <a:ln w="12700">
            <a:solidFill>
              <a:srgbClr val="FCC438"/>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 xmlns:a16="http://schemas.microsoft.com/office/drawing/2014/main" id="{3B287E41-8D38-4895-9117-0F0F18ECD5E8}"/>
              </a:ext>
            </a:extLst>
          </p:cNvPr>
          <p:cNvSpPr>
            <a:spLocks noChangeAspect="1"/>
          </p:cNvSpPr>
          <p:nvPr/>
        </p:nvSpPr>
        <p:spPr>
          <a:xfrm>
            <a:off x="2948124" y="387533"/>
            <a:ext cx="762022" cy="762022"/>
          </a:xfrm>
          <a:prstGeom prst="ellipse">
            <a:avLst/>
          </a:prstGeom>
          <a:solidFill>
            <a:schemeClr val="bg1"/>
          </a:solidFill>
          <a:ln w="38100">
            <a:solidFill>
              <a:srgbClr val="FCC438"/>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Tilburg</a:t>
            </a:r>
          </a:p>
        </p:txBody>
      </p:sp>
      <p:sp>
        <p:nvSpPr>
          <p:cNvPr id="92" name="Oval 91">
            <a:extLst>
              <a:ext uri="{FF2B5EF4-FFF2-40B4-BE49-F238E27FC236}">
                <a16:creationId xmlns="" xmlns:a16="http://schemas.microsoft.com/office/drawing/2014/main" id="{ACF21A5A-8500-4ECD-AD55-51C830846F52}"/>
              </a:ext>
            </a:extLst>
          </p:cNvPr>
          <p:cNvSpPr>
            <a:spLocks noChangeAspect="1"/>
          </p:cNvSpPr>
          <p:nvPr/>
        </p:nvSpPr>
        <p:spPr>
          <a:xfrm>
            <a:off x="4260095" y="1361940"/>
            <a:ext cx="762022" cy="762022"/>
          </a:xfrm>
          <a:prstGeom prst="ellipse">
            <a:avLst/>
          </a:prstGeom>
          <a:solidFill>
            <a:schemeClr val="bg1"/>
          </a:solidFill>
          <a:ln w="38100">
            <a:solidFill>
              <a:srgbClr val="FCC438"/>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Zurich</a:t>
            </a:r>
          </a:p>
        </p:txBody>
      </p:sp>
      <p:sp>
        <p:nvSpPr>
          <p:cNvPr id="93" name="Oval 92">
            <a:extLst>
              <a:ext uri="{FF2B5EF4-FFF2-40B4-BE49-F238E27FC236}">
                <a16:creationId xmlns="" xmlns:a16="http://schemas.microsoft.com/office/drawing/2014/main" id="{5A72BB78-8BE1-4DF0-9EB4-73DE601BD001}"/>
              </a:ext>
            </a:extLst>
          </p:cNvPr>
          <p:cNvSpPr>
            <a:spLocks noChangeAspect="1"/>
          </p:cNvSpPr>
          <p:nvPr/>
        </p:nvSpPr>
        <p:spPr>
          <a:xfrm>
            <a:off x="4935146" y="797294"/>
            <a:ext cx="762022" cy="762022"/>
          </a:xfrm>
          <a:prstGeom prst="ellipse">
            <a:avLst/>
          </a:prstGeom>
          <a:solidFill>
            <a:schemeClr val="bg1"/>
          </a:solidFill>
          <a:ln w="38100">
            <a:solidFill>
              <a:srgbClr val="FCC438"/>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Munich</a:t>
            </a:r>
          </a:p>
        </p:txBody>
      </p:sp>
      <p:sp>
        <p:nvSpPr>
          <p:cNvPr id="94" name="Oval 93">
            <a:extLst>
              <a:ext uri="{FF2B5EF4-FFF2-40B4-BE49-F238E27FC236}">
                <a16:creationId xmlns="" xmlns:a16="http://schemas.microsoft.com/office/drawing/2014/main" id="{515647F9-C55C-4D4C-BDB5-E8971BE52E9A}"/>
              </a:ext>
            </a:extLst>
          </p:cNvPr>
          <p:cNvSpPr>
            <a:spLocks noChangeAspect="1"/>
          </p:cNvSpPr>
          <p:nvPr/>
        </p:nvSpPr>
        <p:spPr>
          <a:xfrm>
            <a:off x="5445587" y="1521716"/>
            <a:ext cx="762022" cy="762022"/>
          </a:xfrm>
          <a:prstGeom prst="ellipse">
            <a:avLst/>
          </a:prstGeom>
          <a:solidFill>
            <a:schemeClr val="bg1"/>
          </a:solidFill>
          <a:ln w="38100">
            <a:solidFill>
              <a:srgbClr val="FCC438"/>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GB" sz="900" dirty="0" err="1">
                <a:solidFill>
                  <a:schemeClr val="tx1"/>
                </a:solidFill>
              </a:rPr>
              <a:t>Meran</a:t>
            </a:r>
            <a:endParaRPr lang="en-GB" sz="900" dirty="0">
              <a:solidFill>
                <a:schemeClr val="tx1"/>
              </a:solidFill>
            </a:endParaRPr>
          </a:p>
        </p:txBody>
      </p:sp>
      <p:sp>
        <p:nvSpPr>
          <p:cNvPr id="119" name="Oval 118">
            <a:extLst>
              <a:ext uri="{FF2B5EF4-FFF2-40B4-BE49-F238E27FC236}">
                <a16:creationId xmlns="" xmlns:a16="http://schemas.microsoft.com/office/drawing/2014/main" id="{C725BEFA-5DB4-4CB0-80AE-75399CE7AE03}"/>
              </a:ext>
            </a:extLst>
          </p:cNvPr>
          <p:cNvSpPr>
            <a:spLocks noChangeAspect="1"/>
          </p:cNvSpPr>
          <p:nvPr/>
        </p:nvSpPr>
        <p:spPr>
          <a:xfrm>
            <a:off x="6442464" y="1505017"/>
            <a:ext cx="762022" cy="762022"/>
          </a:xfrm>
          <a:prstGeom prst="ellipse">
            <a:avLst/>
          </a:prstGeom>
          <a:solidFill>
            <a:schemeClr val="bg1"/>
          </a:solidFill>
          <a:ln w="38100">
            <a:solidFill>
              <a:srgbClr val="FCC438"/>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Graz</a:t>
            </a:r>
          </a:p>
        </p:txBody>
      </p:sp>
      <p:sp>
        <p:nvSpPr>
          <p:cNvPr id="121" name="Oval 120">
            <a:extLst>
              <a:ext uri="{FF2B5EF4-FFF2-40B4-BE49-F238E27FC236}">
                <a16:creationId xmlns="" xmlns:a16="http://schemas.microsoft.com/office/drawing/2014/main" id="{D8DDA0F7-566A-4728-A6B2-82B3C2BDF25A}"/>
              </a:ext>
            </a:extLst>
          </p:cNvPr>
          <p:cNvSpPr>
            <a:spLocks noChangeAspect="1"/>
          </p:cNvSpPr>
          <p:nvPr/>
        </p:nvSpPr>
        <p:spPr>
          <a:xfrm>
            <a:off x="7236253" y="1923689"/>
            <a:ext cx="762022" cy="762022"/>
          </a:xfrm>
          <a:prstGeom prst="ellipse">
            <a:avLst/>
          </a:prstGeom>
          <a:solidFill>
            <a:schemeClr val="bg1"/>
          </a:solidFill>
          <a:ln w="38100">
            <a:solidFill>
              <a:srgbClr val="FCC438"/>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900" dirty="0">
                <a:solidFill>
                  <a:schemeClr val="tx1"/>
                </a:solidFill>
              </a:rPr>
              <a:t>Alba Iulia</a:t>
            </a:r>
          </a:p>
        </p:txBody>
      </p:sp>
      <p:sp>
        <p:nvSpPr>
          <p:cNvPr id="71" name="Rectangle 70">
            <a:extLst>
              <a:ext uri="{FF2B5EF4-FFF2-40B4-BE49-F238E27FC236}">
                <a16:creationId xmlns="" xmlns:a16="http://schemas.microsoft.com/office/drawing/2014/main" id="{C477538A-13C3-424C-AF61-496A9EEFB8C7}"/>
              </a:ext>
            </a:extLst>
          </p:cNvPr>
          <p:cNvSpPr/>
          <p:nvPr/>
        </p:nvSpPr>
        <p:spPr>
          <a:xfrm>
            <a:off x="162449" y="133671"/>
            <a:ext cx="2557982" cy="307777"/>
          </a:xfrm>
          <a:prstGeom prst="rect">
            <a:avLst/>
          </a:prstGeom>
        </p:spPr>
        <p:txBody>
          <a:bodyPr wrap="square">
            <a:spAutoFit/>
          </a:bodyPr>
          <a:lstStyle/>
          <a:p>
            <a:r>
              <a:rPr lang="en-GB" b="1" dirty="0">
                <a:solidFill>
                  <a:schemeClr val="bg1"/>
                </a:solidFill>
              </a:rPr>
              <a:t>Project Partners</a:t>
            </a:r>
          </a:p>
        </p:txBody>
      </p:sp>
    </p:spTree>
    <p:extLst>
      <p:ext uri="{BB962C8B-B14F-4D97-AF65-F5344CB8AC3E}">
        <p14:creationId xmlns:p14="http://schemas.microsoft.com/office/powerpoint/2010/main" val="370009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2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200"/>
                                        <p:tgtEl>
                                          <p:spTgt spid="98"/>
                                        </p:tgtEl>
                                      </p:cBhvr>
                                    </p:animEffect>
                                  </p:childTnLst>
                                </p:cTn>
                              </p:par>
                              <p:par>
                                <p:cTn id="11" presetID="10" presetClass="entr" presetSubtype="0" fill="hold"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200"/>
                                        <p:tgtEl>
                                          <p:spTgt spid="10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200"/>
                                        <p:tgtEl>
                                          <p:spTgt spid="110"/>
                                        </p:tgtEl>
                                      </p:cBhvr>
                                    </p:animEffect>
                                  </p:childTnLst>
                                </p:cTn>
                              </p:par>
                              <p:par>
                                <p:cTn id="17" presetID="10" presetClass="entr" presetSubtype="0" fill="hold" nodeType="withEffect">
                                  <p:stCondLst>
                                    <p:cond delay="0"/>
                                  </p:stCondLst>
                                  <p:childTnLst>
                                    <p:set>
                                      <p:cBhvr>
                                        <p:cTn id="18" dur="1" fill="hold">
                                          <p:stCondLst>
                                            <p:cond delay="0"/>
                                          </p:stCondLst>
                                        </p:cTn>
                                        <p:tgtEl>
                                          <p:spTgt spid="115"/>
                                        </p:tgtEl>
                                        <p:attrNameLst>
                                          <p:attrName>style.visibility</p:attrName>
                                        </p:attrNameLst>
                                      </p:cBhvr>
                                      <p:to>
                                        <p:strVal val="visible"/>
                                      </p:to>
                                    </p:set>
                                    <p:animEffect transition="in" filter="fade">
                                      <p:cBhvr>
                                        <p:cTn id="19" dur="200"/>
                                        <p:tgtEl>
                                          <p:spTgt spid="1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200"/>
                                        <p:tgtEl>
                                          <p:spTgt spid="111"/>
                                        </p:tgtEl>
                                      </p:cBhvr>
                                    </p:animEffect>
                                  </p:childTnLst>
                                </p:cTn>
                              </p:par>
                              <p:par>
                                <p:cTn id="23" presetID="10" presetClass="entr" presetSubtype="0" fill="hold" nodeType="with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fade">
                                      <p:cBhvr>
                                        <p:cTn id="25" dur="200"/>
                                        <p:tgtEl>
                                          <p:spTgt spid="1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200"/>
                                        <p:tgtEl>
                                          <p:spTgt spid="113"/>
                                        </p:tgtEl>
                                      </p:cBhvr>
                                    </p:animEffect>
                                  </p:childTnLst>
                                </p:cTn>
                              </p:par>
                              <p:par>
                                <p:cTn id="29" presetID="10" presetClass="entr" presetSubtype="0" fill="hold" nodeType="with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fade">
                                      <p:cBhvr>
                                        <p:cTn id="31" dur="200"/>
                                        <p:tgtEl>
                                          <p:spTgt spid="1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200"/>
                                        <p:tgtEl>
                                          <p:spTgt spid="76"/>
                                        </p:tgtEl>
                                      </p:cBhvr>
                                    </p:animEffect>
                                  </p:childTnLst>
                                </p:cTn>
                              </p:par>
                              <p:par>
                                <p:cTn id="35" presetID="10" presetClass="entr" presetSubtype="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200"/>
                                        <p:tgtEl>
                                          <p:spTgt spid="7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200"/>
                                        <p:tgtEl>
                                          <p:spTgt spid="80"/>
                                        </p:tgtEl>
                                      </p:cBhvr>
                                    </p:animEffect>
                                  </p:childTnLst>
                                </p:cTn>
                              </p:par>
                              <p:par>
                                <p:cTn id="41" presetID="10"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200"/>
                                        <p:tgtEl>
                                          <p:spTgt spid="8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0"/>
                                        </p:tgtEl>
                                        <p:attrNameLst>
                                          <p:attrName>style.visibility</p:attrName>
                                        </p:attrNameLst>
                                      </p:cBhvr>
                                      <p:to>
                                        <p:strVal val="visible"/>
                                      </p:to>
                                    </p:set>
                                    <p:animEffect transition="in" filter="fade">
                                      <p:cBhvr>
                                        <p:cTn id="46" dur="200"/>
                                        <p:tgtEl>
                                          <p:spTgt spid="90"/>
                                        </p:tgtEl>
                                      </p:cBhvr>
                                    </p:animEffect>
                                  </p:childTnLst>
                                </p:cTn>
                              </p:par>
                              <p:par>
                                <p:cTn id="47" presetID="10" presetClass="entr" presetSubtype="0" fill="hold" nodeType="withEffect">
                                  <p:stCondLst>
                                    <p:cond delay="0"/>
                                  </p:stCondLst>
                                  <p:childTnLst>
                                    <p:set>
                                      <p:cBhvr>
                                        <p:cTn id="48" dur="1" fill="hold">
                                          <p:stCondLst>
                                            <p:cond delay="0"/>
                                          </p:stCondLst>
                                        </p:cTn>
                                        <p:tgtEl>
                                          <p:spTgt spid="91"/>
                                        </p:tgtEl>
                                        <p:attrNameLst>
                                          <p:attrName>style.visibility</p:attrName>
                                        </p:attrNameLst>
                                      </p:cBhvr>
                                      <p:to>
                                        <p:strVal val="visible"/>
                                      </p:to>
                                    </p:set>
                                    <p:animEffect transition="in" filter="fade">
                                      <p:cBhvr>
                                        <p:cTn id="49" dur="200"/>
                                        <p:tgtEl>
                                          <p:spTgt spid="9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200"/>
                                        <p:tgtEl>
                                          <p:spTgt spid="8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200"/>
                                        <p:tgtEl>
                                          <p:spTgt spid="9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3"/>
                                        </p:tgtEl>
                                        <p:attrNameLst>
                                          <p:attrName>style.visibility</p:attrName>
                                        </p:attrNameLst>
                                      </p:cBhvr>
                                      <p:to>
                                        <p:strVal val="visible"/>
                                      </p:to>
                                    </p:set>
                                    <p:animEffect transition="in" filter="fade">
                                      <p:cBhvr>
                                        <p:cTn id="58" dur="200"/>
                                        <p:tgtEl>
                                          <p:spTgt spid="9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fade">
                                      <p:cBhvr>
                                        <p:cTn id="61" dur="200"/>
                                        <p:tgtEl>
                                          <p:spTgt spid="9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9"/>
                                        </p:tgtEl>
                                        <p:attrNameLst>
                                          <p:attrName>style.visibility</p:attrName>
                                        </p:attrNameLst>
                                      </p:cBhvr>
                                      <p:to>
                                        <p:strVal val="visible"/>
                                      </p:to>
                                    </p:set>
                                    <p:animEffect transition="in" filter="fade">
                                      <p:cBhvr>
                                        <p:cTn id="64" dur="200"/>
                                        <p:tgtEl>
                                          <p:spTgt spid="1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2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98" grpId="0" animBg="1"/>
      <p:bldP spid="110" grpId="0" animBg="1"/>
      <p:bldP spid="111" grpId="0" animBg="1"/>
      <p:bldP spid="113" grpId="0" animBg="1"/>
      <p:bldP spid="76" grpId="0" animBg="1"/>
      <p:bldP spid="80" grpId="0" animBg="1"/>
      <p:bldP spid="90" grpId="0" animBg="1"/>
      <p:bldP spid="86" grpId="0" animBg="1"/>
      <p:bldP spid="92" grpId="0" animBg="1"/>
      <p:bldP spid="93" grpId="0" animBg="1"/>
      <p:bldP spid="94" grpId="0" animBg="1"/>
      <p:bldP spid="119" grpId="0" animBg="1"/>
      <p:bldP spid="1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3" name="Picture 2">
            <a:extLst>
              <a:ext uri="{FF2B5EF4-FFF2-40B4-BE49-F238E27FC236}">
                <a16:creationId xmlns="" xmlns:a16="http://schemas.microsoft.com/office/drawing/2014/main" id="{6A628EC2-7DF6-5D4A-B669-34810223F90E}"/>
              </a:ext>
            </a:extLst>
          </p:cNvPr>
          <p:cNvPicPr>
            <a:picLocks noChangeAspect="1"/>
          </p:cNvPicPr>
          <p:nvPr/>
        </p:nvPicPr>
        <p:blipFill rotWithShape="1">
          <a:blip r:embed="rId3"/>
          <a:srcRect t="7858" b="7858"/>
          <a:stretch/>
        </p:blipFill>
        <p:spPr>
          <a:xfrm>
            <a:off x="0" y="1"/>
            <a:ext cx="9158431" cy="5143500"/>
          </a:xfrm>
          <a:prstGeom prst="rect">
            <a:avLst/>
          </a:prstGeom>
        </p:spPr>
      </p:pic>
      <p:sp>
        <p:nvSpPr>
          <p:cNvPr id="24" name="Rectangle 23">
            <a:extLst>
              <a:ext uri="{FF2B5EF4-FFF2-40B4-BE49-F238E27FC236}">
                <a16:creationId xmlns="" xmlns:a16="http://schemas.microsoft.com/office/drawing/2014/main" id="{A91AB572-91B9-A549-B3FF-855D2A4E4F3C}"/>
              </a:ext>
            </a:extLst>
          </p:cNvPr>
          <p:cNvSpPr/>
          <p:nvPr/>
        </p:nvSpPr>
        <p:spPr>
          <a:xfrm>
            <a:off x="-166102" y="-339809"/>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sp>
        <p:nvSpPr>
          <p:cNvPr id="18" name="TextBox 17">
            <a:extLst>
              <a:ext uri="{FF2B5EF4-FFF2-40B4-BE49-F238E27FC236}">
                <a16:creationId xmlns="" xmlns:a16="http://schemas.microsoft.com/office/drawing/2014/main" id="{3C78CA8E-8EBB-5E4A-B651-F32BD2C219EA}"/>
              </a:ext>
            </a:extLst>
          </p:cNvPr>
          <p:cNvSpPr txBox="1"/>
          <p:nvPr/>
        </p:nvSpPr>
        <p:spPr>
          <a:xfrm>
            <a:off x="1751242" y="3371445"/>
            <a:ext cx="1619613" cy="523220"/>
          </a:xfrm>
          <a:prstGeom prst="rect">
            <a:avLst/>
          </a:prstGeom>
          <a:noFill/>
        </p:spPr>
        <p:txBody>
          <a:bodyPr wrap="square" rtlCol="0">
            <a:spAutoFit/>
          </a:bodyPr>
          <a:lstStyle/>
          <a:p>
            <a:r>
              <a:rPr lang="en-US" dirty="0">
                <a:solidFill>
                  <a:srgbClr val="F8C437"/>
                </a:solidFill>
              </a:rPr>
              <a:t>Interventions in public space</a:t>
            </a:r>
          </a:p>
        </p:txBody>
      </p:sp>
      <p:sp>
        <p:nvSpPr>
          <p:cNvPr id="19" name="TextBox 18">
            <a:extLst>
              <a:ext uri="{FF2B5EF4-FFF2-40B4-BE49-F238E27FC236}">
                <a16:creationId xmlns="" xmlns:a16="http://schemas.microsoft.com/office/drawing/2014/main" id="{711F3994-721A-D449-80DD-1239B95A986E}"/>
              </a:ext>
            </a:extLst>
          </p:cNvPr>
          <p:cNvSpPr txBox="1"/>
          <p:nvPr/>
        </p:nvSpPr>
        <p:spPr>
          <a:xfrm>
            <a:off x="515552" y="3336210"/>
            <a:ext cx="1275000" cy="738664"/>
          </a:xfrm>
          <a:prstGeom prst="rect">
            <a:avLst/>
          </a:prstGeom>
          <a:noFill/>
        </p:spPr>
        <p:txBody>
          <a:bodyPr wrap="square" rtlCol="0">
            <a:spAutoFit/>
          </a:bodyPr>
          <a:lstStyle/>
          <a:p>
            <a:r>
              <a:rPr lang="en-US" dirty="0">
                <a:solidFill>
                  <a:srgbClr val="F8C437"/>
                </a:solidFill>
              </a:rPr>
              <a:t>Temporary street openings</a:t>
            </a:r>
          </a:p>
        </p:txBody>
      </p:sp>
      <p:sp>
        <p:nvSpPr>
          <p:cNvPr id="20" name="TextBox 19">
            <a:extLst>
              <a:ext uri="{FF2B5EF4-FFF2-40B4-BE49-F238E27FC236}">
                <a16:creationId xmlns="" xmlns:a16="http://schemas.microsoft.com/office/drawing/2014/main" id="{5C49F374-47DA-D141-AB74-2B0D1FD3977F}"/>
              </a:ext>
            </a:extLst>
          </p:cNvPr>
          <p:cNvSpPr txBox="1"/>
          <p:nvPr/>
        </p:nvSpPr>
        <p:spPr>
          <a:xfrm>
            <a:off x="3515025" y="3370973"/>
            <a:ext cx="1282996" cy="954107"/>
          </a:xfrm>
          <a:prstGeom prst="rect">
            <a:avLst/>
          </a:prstGeom>
          <a:noFill/>
        </p:spPr>
        <p:txBody>
          <a:bodyPr wrap="square" rtlCol="0">
            <a:spAutoFit/>
          </a:bodyPr>
          <a:lstStyle/>
          <a:p>
            <a:r>
              <a:rPr lang="en-US" dirty="0">
                <a:solidFill>
                  <a:srgbClr val="F8C437"/>
                </a:solidFill>
              </a:rPr>
              <a:t>Educational and innovative tools</a:t>
            </a:r>
          </a:p>
        </p:txBody>
      </p:sp>
      <p:sp>
        <p:nvSpPr>
          <p:cNvPr id="21" name="TextBox 20">
            <a:extLst>
              <a:ext uri="{FF2B5EF4-FFF2-40B4-BE49-F238E27FC236}">
                <a16:creationId xmlns="" xmlns:a16="http://schemas.microsoft.com/office/drawing/2014/main" id="{FC1A716F-F73C-E44C-9717-6FA6929B4A80}"/>
              </a:ext>
            </a:extLst>
          </p:cNvPr>
          <p:cNvSpPr txBox="1"/>
          <p:nvPr/>
        </p:nvSpPr>
        <p:spPr>
          <a:xfrm>
            <a:off x="4632872" y="3383866"/>
            <a:ext cx="1515411" cy="523220"/>
          </a:xfrm>
          <a:prstGeom prst="rect">
            <a:avLst/>
          </a:prstGeom>
          <a:noFill/>
        </p:spPr>
        <p:txBody>
          <a:bodyPr wrap="square" rtlCol="0">
            <a:spAutoFit/>
          </a:bodyPr>
          <a:lstStyle/>
          <a:p>
            <a:r>
              <a:rPr lang="en-US" dirty="0">
                <a:solidFill>
                  <a:srgbClr val="F8C437"/>
                </a:solidFill>
              </a:rPr>
              <a:t>Empowerment of active mobility</a:t>
            </a:r>
          </a:p>
        </p:txBody>
      </p:sp>
      <p:sp>
        <p:nvSpPr>
          <p:cNvPr id="22" name="TextBox 21">
            <a:extLst>
              <a:ext uri="{FF2B5EF4-FFF2-40B4-BE49-F238E27FC236}">
                <a16:creationId xmlns="" xmlns:a16="http://schemas.microsoft.com/office/drawing/2014/main" id="{22128625-DDD5-0D48-83DB-2088F6473D10}"/>
              </a:ext>
            </a:extLst>
          </p:cNvPr>
          <p:cNvSpPr txBox="1"/>
          <p:nvPr/>
        </p:nvSpPr>
        <p:spPr>
          <a:xfrm>
            <a:off x="6171167" y="3392123"/>
            <a:ext cx="1629189" cy="646331"/>
          </a:xfrm>
          <a:prstGeom prst="rect">
            <a:avLst/>
          </a:prstGeom>
          <a:noFill/>
        </p:spPr>
        <p:txBody>
          <a:bodyPr wrap="square" rtlCol="0">
            <a:spAutoFit/>
          </a:bodyPr>
          <a:lstStyle/>
          <a:p>
            <a:r>
              <a:rPr lang="en-GB" dirty="0">
                <a:solidFill>
                  <a:srgbClr val="F8C437"/>
                </a:solidFill>
              </a:rPr>
              <a:t>Crystallisation</a:t>
            </a:r>
            <a:r>
              <a:rPr lang="en-US" dirty="0">
                <a:solidFill>
                  <a:srgbClr val="F8C437"/>
                </a:solidFill>
              </a:rPr>
              <a:t> points</a:t>
            </a:r>
          </a:p>
        </p:txBody>
      </p:sp>
      <p:sp>
        <p:nvSpPr>
          <p:cNvPr id="23" name="TextBox 22">
            <a:extLst>
              <a:ext uri="{FF2B5EF4-FFF2-40B4-BE49-F238E27FC236}">
                <a16:creationId xmlns="" xmlns:a16="http://schemas.microsoft.com/office/drawing/2014/main" id="{2203139B-C4FF-564B-8B0B-F5A1B5D53386}"/>
              </a:ext>
            </a:extLst>
          </p:cNvPr>
          <p:cNvSpPr txBox="1"/>
          <p:nvPr/>
        </p:nvSpPr>
        <p:spPr>
          <a:xfrm>
            <a:off x="7494499" y="3392123"/>
            <a:ext cx="1422000" cy="954107"/>
          </a:xfrm>
          <a:prstGeom prst="rect">
            <a:avLst/>
          </a:prstGeom>
          <a:noFill/>
        </p:spPr>
        <p:txBody>
          <a:bodyPr wrap="square" rtlCol="0">
            <a:spAutoFit/>
          </a:bodyPr>
          <a:lstStyle/>
          <a:p>
            <a:r>
              <a:rPr lang="en-US" dirty="0">
                <a:solidFill>
                  <a:srgbClr val="F8C437"/>
                </a:solidFill>
              </a:rPr>
              <a:t>Planning procedures and integration in SUMP</a:t>
            </a:r>
          </a:p>
        </p:txBody>
      </p:sp>
      <p:pic>
        <p:nvPicPr>
          <p:cNvPr id="4" name="Picture 3" descr="A close up of a logo&#10;&#10;Description automatically generated">
            <a:extLst>
              <a:ext uri="{FF2B5EF4-FFF2-40B4-BE49-F238E27FC236}">
                <a16:creationId xmlns="" xmlns:a16="http://schemas.microsoft.com/office/drawing/2014/main" id="{0E62F7EB-D2A3-4FDC-8795-BCC472EE23FD}"/>
              </a:ext>
            </a:extLst>
          </p:cNvPr>
          <p:cNvPicPr>
            <a:picLocks noChangeAspect="1"/>
          </p:cNvPicPr>
          <p:nvPr/>
        </p:nvPicPr>
        <p:blipFill>
          <a:blip r:embed="rId4"/>
          <a:stretch>
            <a:fillRect/>
          </a:stretch>
        </p:blipFill>
        <p:spPr>
          <a:xfrm>
            <a:off x="1817767" y="1529733"/>
            <a:ext cx="1260000" cy="1862390"/>
          </a:xfrm>
          <a:prstGeom prst="rect">
            <a:avLst/>
          </a:prstGeom>
        </p:spPr>
      </p:pic>
      <p:pic>
        <p:nvPicPr>
          <p:cNvPr id="7" name="Picture 6" descr="A close up of a sign&#10;&#10;Description automatically generated">
            <a:extLst>
              <a:ext uri="{FF2B5EF4-FFF2-40B4-BE49-F238E27FC236}">
                <a16:creationId xmlns="" xmlns:a16="http://schemas.microsoft.com/office/drawing/2014/main" id="{7D68A49F-E7AD-4312-B261-2F57AF75245E}"/>
              </a:ext>
            </a:extLst>
          </p:cNvPr>
          <p:cNvPicPr>
            <a:picLocks noChangeAspect="1"/>
          </p:cNvPicPr>
          <p:nvPr/>
        </p:nvPicPr>
        <p:blipFill>
          <a:blip r:embed="rId5"/>
          <a:stretch>
            <a:fillRect/>
          </a:stretch>
        </p:blipFill>
        <p:spPr>
          <a:xfrm>
            <a:off x="347072" y="1785420"/>
            <a:ext cx="1260000" cy="1598446"/>
          </a:xfrm>
          <a:prstGeom prst="rect">
            <a:avLst/>
          </a:prstGeom>
        </p:spPr>
      </p:pic>
      <p:pic>
        <p:nvPicPr>
          <p:cNvPr id="9" name="Picture 8" descr="A close up of a sign&#10;&#10;Description automatically generated">
            <a:extLst>
              <a:ext uri="{FF2B5EF4-FFF2-40B4-BE49-F238E27FC236}">
                <a16:creationId xmlns="" xmlns:a16="http://schemas.microsoft.com/office/drawing/2014/main" id="{B3B97F94-E032-4836-BA4A-0F01A62DD260}"/>
              </a:ext>
            </a:extLst>
          </p:cNvPr>
          <p:cNvPicPr>
            <a:picLocks noChangeAspect="1"/>
          </p:cNvPicPr>
          <p:nvPr/>
        </p:nvPicPr>
        <p:blipFill>
          <a:blip r:embed="rId6"/>
          <a:stretch>
            <a:fillRect/>
          </a:stretch>
        </p:blipFill>
        <p:spPr>
          <a:xfrm>
            <a:off x="3383785" y="1616642"/>
            <a:ext cx="1260000" cy="1714695"/>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3FD6BEB0-A435-4542-9F1B-D710CC93A05A}"/>
              </a:ext>
            </a:extLst>
          </p:cNvPr>
          <p:cNvPicPr>
            <a:picLocks noChangeAspect="1"/>
          </p:cNvPicPr>
          <p:nvPr/>
        </p:nvPicPr>
        <p:blipFill>
          <a:blip r:embed="rId7"/>
          <a:stretch>
            <a:fillRect/>
          </a:stretch>
        </p:blipFill>
        <p:spPr>
          <a:xfrm>
            <a:off x="4547662" y="2176931"/>
            <a:ext cx="1463380" cy="1092592"/>
          </a:xfrm>
          <a:prstGeom prst="rect">
            <a:avLst/>
          </a:prstGeom>
        </p:spPr>
      </p:pic>
      <p:pic>
        <p:nvPicPr>
          <p:cNvPr id="13" name="Picture 12" descr="A picture containing cake, looking, light&#10;&#10;Description automatically generated">
            <a:extLst>
              <a:ext uri="{FF2B5EF4-FFF2-40B4-BE49-F238E27FC236}">
                <a16:creationId xmlns="" xmlns:a16="http://schemas.microsoft.com/office/drawing/2014/main" id="{ABAC85A9-1891-498E-AD68-FA66A639C3BA}"/>
              </a:ext>
            </a:extLst>
          </p:cNvPr>
          <p:cNvPicPr>
            <a:picLocks noChangeAspect="1"/>
          </p:cNvPicPr>
          <p:nvPr/>
        </p:nvPicPr>
        <p:blipFill>
          <a:blip r:embed="rId8"/>
          <a:stretch>
            <a:fillRect/>
          </a:stretch>
        </p:blipFill>
        <p:spPr>
          <a:xfrm>
            <a:off x="6093448" y="2031515"/>
            <a:ext cx="1260000" cy="1360608"/>
          </a:xfrm>
          <a:prstGeom prst="rect">
            <a:avLst/>
          </a:prstGeom>
        </p:spPr>
      </p:pic>
      <p:pic>
        <p:nvPicPr>
          <p:cNvPr id="15" name="Picture 14" descr="A close up of a sign&#10;&#10;Description automatically generated">
            <a:extLst>
              <a:ext uri="{FF2B5EF4-FFF2-40B4-BE49-F238E27FC236}">
                <a16:creationId xmlns="" xmlns:a16="http://schemas.microsoft.com/office/drawing/2014/main" id="{91FA7F69-1BBB-4056-8D98-8EAF9144B90C}"/>
              </a:ext>
            </a:extLst>
          </p:cNvPr>
          <p:cNvPicPr>
            <a:picLocks noChangeAspect="1"/>
          </p:cNvPicPr>
          <p:nvPr/>
        </p:nvPicPr>
        <p:blipFill>
          <a:blip r:embed="rId9"/>
          <a:stretch>
            <a:fillRect/>
          </a:stretch>
        </p:blipFill>
        <p:spPr>
          <a:xfrm>
            <a:off x="7461173" y="1806586"/>
            <a:ext cx="1260000" cy="1530327"/>
          </a:xfrm>
          <a:prstGeom prst="rect">
            <a:avLst/>
          </a:prstGeom>
        </p:spPr>
      </p:pic>
      <p:sp>
        <p:nvSpPr>
          <p:cNvPr id="16" name="Rectangle 15">
            <a:extLst>
              <a:ext uri="{FF2B5EF4-FFF2-40B4-BE49-F238E27FC236}">
                <a16:creationId xmlns="" xmlns:a16="http://schemas.microsoft.com/office/drawing/2014/main" id="{370CFF3C-F1AA-47F6-B531-FF3DAF5348E4}"/>
              </a:ext>
            </a:extLst>
          </p:cNvPr>
          <p:cNvSpPr/>
          <p:nvPr/>
        </p:nvSpPr>
        <p:spPr>
          <a:xfrm>
            <a:off x="162449" y="133671"/>
            <a:ext cx="2557982" cy="307777"/>
          </a:xfrm>
          <a:prstGeom prst="rect">
            <a:avLst/>
          </a:prstGeom>
        </p:spPr>
        <p:txBody>
          <a:bodyPr wrap="square">
            <a:spAutoFit/>
          </a:bodyPr>
          <a:lstStyle/>
          <a:p>
            <a:r>
              <a:rPr lang="en-GB" b="1" dirty="0">
                <a:solidFill>
                  <a:schemeClr val="bg1"/>
                </a:solidFill>
              </a:rPr>
              <a:t>Activity Fields</a:t>
            </a:r>
          </a:p>
        </p:txBody>
      </p:sp>
    </p:spTree>
    <p:extLst>
      <p:ext uri="{BB962C8B-B14F-4D97-AF65-F5344CB8AC3E}">
        <p14:creationId xmlns:p14="http://schemas.microsoft.com/office/powerpoint/2010/main" val="76446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riding on the back of a bicycle&#10;&#10;Description automatically generated">
            <a:extLst>
              <a:ext uri="{FF2B5EF4-FFF2-40B4-BE49-F238E27FC236}">
                <a16:creationId xmlns="" xmlns:a16="http://schemas.microsoft.com/office/drawing/2014/main" id="{5A6FB3F1-2F9F-4973-8B00-D2AC6C28125A}"/>
              </a:ext>
            </a:extLst>
          </p:cNvPr>
          <p:cNvPicPr>
            <a:picLocks noChangeAspect="1"/>
          </p:cNvPicPr>
          <p:nvPr/>
        </p:nvPicPr>
        <p:blipFill>
          <a:blip r:embed="rId3"/>
          <a:stretch>
            <a:fillRect/>
          </a:stretch>
        </p:blipFill>
        <p:spPr>
          <a:xfrm>
            <a:off x="0" y="-3810"/>
            <a:ext cx="9144000" cy="6858000"/>
          </a:xfrm>
          <a:prstGeom prst="rect">
            <a:avLst/>
          </a:prstGeom>
        </p:spPr>
      </p:pic>
      <p:sp>
        <p:nvSpPr>
          <p:cNvPr id="2" name="Title 1">
            <a:extLst>
              <a:ext uri="{FF2B5EF4-FFF2-40B4-BE49-F238E27FC236}">
                <a16:creationId xmlns="" xmlns:a16="http://schemas.microsoft.com/office/drawing/2014/main" id="{619C6016-A93A-5D4E-80EE-BFBB6416E99B}"/>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6CB63256-167F-704A-97DF-D4847DC221C6}"/>
              </a:ext>
            </a:extLst>
          </p:cNvPr>
          <p:cNvSpPr>
            <a:spLocks noGrp="1"/>
          </p:cNvSpPr>
          <p:nvPr>
            <p:ph type="body" idx="1"/>
          </p:nvPr>
        </p:nvSpPr>
        <p:spPr/>
        <p:txBody>
          <a:bodyPr/>
          <a:lstStyle/>
          <a:p>
            <a:endParaRPr lang="en-US"/>
          </a:p>
        </p:txBody>
      </p:sp>
      <p:sp>
        <p:nvSpPr>
          <p:cNvPr id="5" name="Rectangle 4">
            <a:extLst>
              <a:ext uri="{FF2B5EF4-FFF2-40B4-BE49-F238E27FC236}">
                <a16:creationId xmlns="" xmlns:a16="http://schemas.microsoft.com/office/drawing/2014/main" id="{04150388-40BD-4F43-BD2A-05CD86CDB372}"/>
              </a:ext>
            </a:extLst>
          </p:cNvPr>
          <p:cNvSpPr/>
          <p:nvPr/>
        </p:nvSpPr>
        <p:spPr>
          <a:xfrm>
            <a:off x="-288758" y="-293643"/>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sp>
        <p:nvSpPr>
          <p:cNvPr id="6" name="TextBox 5">
            <a:extLst>
              <a:ext uri="{FF2B5EF4-FFF2-40B4-BE49-F238E27FC236}">
                <a16:creationId xmlns="" xmlns:a16="http://schemas.microsoft.com/office/drawing/2014/main" id="{663E89B3-9CD3-A940-B244-B5BEFB2B6D3D}"/>
              </a:ext>
            </a:extLst>
          </p:cNvPr>
          <p:cNvSpPr txBox="1"/>
          <p:nvPr/>
        </p:nvSpPr>
        <p:spPr>
          <a:xfrm>
            <a:off x="233918" y="1910030"/>
            <a:ext cx="4571999" cy="707886"/>
          </a:xfrm>
          <a:prstGeom prst="rect">
            <a:avLst/>
          </a:prstGeom>
          <a:noFill/>
        </p:spPr>
        <p:txBody>
          <a:bodyPr wrap="square" rtlCol="0">
            <a:spAutoFit/>
          </a:bodyPr>
          <a:lstStyle/>
          <a:p>
            <a:r>
              <a:rPr lang="en-US" sz="4000" b="1" dirty="0">
                <a:solidFill>
                  <a:srgbClr val="F8C437"/>
                </a:solidFill>
              </a:rPr>
              <a:t>Active mobility</a:t>
            </a:r>
          </a:p>
        </p:txBody>
      </p:sp>
      <p:sp>
        <p:nvSpPr>
          <p:cNvPr id="7" name="Rectangle 6">
            <a:extLst>
              <a:ext uri="{FF2B5EF4-FFF2-40B4-BE49-F238E27FC236}">
                <a16:creationId xmlns="" xmlns:a16="http://schemas.microsoft.com/office/drawing/2014/main" id="{2363F5E2-8210-4AA2-9EA8-50C68C060841}"/>
              </a:ext>
            </a:extLst>
          </p:cNvPr>
          <p:cNvSpPr/>
          <p:nvPr/>
        </p:nvSpPr>
        <p:spPr>
          <a:xfrm>
            <a:off x="162449" y="133671"/>
            <a:ext cx="2557982" cy="307777"/>
          </a:xfrm>
          <a:prstGeom prst="rect">
            <a:avLst/>
          </a:prstGeom>
        </p:spPr>
        <p:txBody>
          <a:bodyPr wrap="square">
            <a:spAutoFit/>
          </a:bodyPr>
          <a:lstStyle/>
          <a:p>
            <a:r>
              <a:rPr lang="en-GB" b="1" dirty="0">
                <a:solidFill>
                  <a:schemeClr val="bg1"/>
                </a:solidFill>
              </a:rPr>
              <a:t>What is active mobility? </a:t>
            </a:r>
          </a:p>
        </p:txBody>
      </p:sp>
    </p:spTree>
    <p:extLst>
      <p:ext uri="{BB962C8B-B14F-4D97-AF65-F5344CB8AC3E}">
        <p14:creationId xmlns:p14="http://schemas.microsoft.com/office/powerpoint/2010/main" val="2885490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847549F-2A05-3C46-BEEF-58EE59D4570D}"/>
              </a:ext>
            </a:extLst>
          </p:cNvPr>
          <p:cNvPicPr>
            <a:picLocks noChangeAspect="1"/>
          </p:cNvPicPr>
          <p:nvPr/>
        </p:nvPicPr>
        <p:blipFill rotWithShape="1">
          <a:blip r:embed="rId3"/>
          <a:srcRect t="3115" b="12585"/>
          <a:stretch/>
        </p:blipFill>
        <p:spPr>
          <a:xfrm>
            <a:off x="0" y="-1"/>
            <a:ext cx="9144000" cy="5143501"/>
          </a:xfrm>
          <a:prstGeom prst="rect">
            <a:avLst/>
          </a:prstGeom>
        </p:spPr>
      </p:pic>
      <p:sp>
        <p:nvSpPr>
          <p:cNvPr id="2" name="Title 1">
            <a:extLst>
              <a:ext uri="{FF2B5EF4-FFF2-40B4-BE49-F238E27FC236}">
                <a16:creationId xmlns="" xmlns:a16="http://schemas.microsoft.com/office/drawing/2014/main" id="{0836A848-3EF7-0040-901E-5C544A32BE5B}"/>
              </a:ext>
            </a:extLst>
          </p:cNvPr>
          <p:cNvSpPr>
            <a:spLocks noGrp="1"/>
          </p:cNvSpPr>
          <p:nvPr>
            <p:ph type="title"/>
          </p:nvPr>
        </p:nvSpPr>
        <p:spPr/>
        <p:txBody>
          <a:bodyPr/>
          <a:lstStyle/>
          <a:p>
            <a:endParaRPr lang="en-US"/>
          </a:p>
        </p:txBody>
      </p:sp>
      <p:sp>
        <p:nvSpPr>
          <p:cNvPr id="3" name="Text Placeholder 2">
            <a:extLst>
              <a:ext uri="{FF2B5EF4-FFF2-40B4-BE49-F238E27FC236}">
                <a16:creationId xmlns="" xmlns:a16="http://schemas.microsoft.com/office/drawing/2014/main" id="{244EA9F7-099A-F242-B006-657ED5F0488E}"/>
              </a:ext>
            </a:extLst>
          </p:cNvPr>
          <p:cNvSpPr>
            <a:spLocks noGrp="1"/>
          </p:cNvSpPr>
          <p:nvPr>
            <p:ph type="body" idx="1"/>
          </p:nvPr>
        </p:nvSpPr>
        <p:spPr/>
        <p:txBody>
          <a:bodyPr/>
          <a:lstStyle/>
          <a:p>
            <a:endParaRPr lang="en-US" dirty="0"/>
          </a:p>
        </p:txBody>
      </p:sp>
      <p:sp>
        <p:nvSpPr>
          <p:cNvPr id="8" name="Rectangle 7">
            <a:extLst>
              <a:ext uri="{FF2B5EF4-FFF2-40B4-BE49-F238E27FC236}">
                <a16:creationId xmlns="" xmlns:a16="http://schemas.microsoft.com/office/drawing/2014/main" id="{440EE09E-0746-0346-B53C-3F808BFBE8C2}"/>
              </a:ext>
            </a:extLst>
          </p:cNvPr>
          <p:cNvSpPr/>
          <p:nvPr/>
        </p:nvSpPr>
        <p:spPr>
          <a:xfrm>
            <a:off x="-288758" y="-339810"/>
            <a:ext cx="9721516" cy="5823118"/>
          </a:xfrm>
          <a:prstGeom prst="rect">
            <a:avLst/>
          </a:prstGeom>
          <a:solidFill>
            <a:srgbClr val="174763">
              <a:alpha val="5960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rgbClr val="F8C437"/>
              </a:solidFill>
            </a:endParaRPr>
          </a:p>
        </p:txBody>
      </p:sp>
      <p:sp>
        <p:nvSpPr>
          <p:cNvPr id="7" name="TextBox 6">
            <a:extLst>
              <a:ext uri="{FF2B5EF4-FFF2-40B4-BE49-F238E27FC236}">
                <a16:creationId xmlns="" xmlns:a16="http://schemas.microsoft.com/office/drawing/2014/main" id="{ABE7E4D2-BC7B-4C4D-B126-C993FC595BA2}"/>
              </a:ext>
            </a:extLst>
          </p:cNvPr>
          <p:cNvSpPr txBox="1"/>
          <p:nvPr/>
        </p:nvSpPr>
        <p:spPr>
          <a:xfrm>
            <a:off x="311700" y="2045067"/>
            <a:ext cx="8116683" cy="1631216"/>
          </a:xfrm>
          <a:prstGeom prst="rect">
            <a:avLst/>
          </a:prstGeom>
          <a:noFill/>
        </p:spPr>
        <p:txBody>
          <a:bodyPr wrap="square" rtlCol="0">
            <a:spAutoFit/>
          </a:bodyPr>
          <a:lstStyle/>
          <a:p>
            <a:r>
              <a:rPr lang="en-US" sz="2000" dirty="0">
                <a:solidFill>
                  <a:schemeClr val="bg1"/>
                </a:solidFill>
              </a:rPr>
              <a:t>• </a:t>
            </a:r>
            <a:r>
              <a:rPr lang="en-US" sz="2000" b="1" dirty="0">
                <a:solidFill>
                  <a:schemeClr val="bg1"/>
                </a:solidFill>
              </a:rPr>
              <a:t>Encourage </a:t>
            </a:r>
            <a:r>
              <a:rPr lang="en-US" sz="2000" dirty="0">
                <a:solidFill>
                  <a:schemeClr val="bg1"/>
                </a:solidFill>
              </a:rPr>
              <a:t>the use of public space</a:t>
            </a:r>
          </a:p>
          <a:p>
            <a:r>
              <a:rPr lang="en-US" sz="2000" dirty="0">
                <a:solidFill>
                  <a:schemeClr val="bg1"/>
                </a:solidFill>
              </a:rPr>
              <a:t>as a playground and a meeting point.</a:t>
            </a:r>
          </a:p>
          <a:p>
            <a:r>
              <a:rPr lang="en-US" sz="2000" dirty="0">
                <a:solidFill>
                  <a:schemeClr val="bg1"/>
                </a:solidFill>
              </a:rPr>
              <a:t>• Raise the </a:t>
            </a:r>
            <a:r>
              <a:rPr lang="en-US" sz="2000" b="1" dirty="0">
                <a:solidFill>
                  <a:schemeClr val="bg1"/>
                </a:solidFill>
              </a:rPr>
              <a:t>awareness </a:t>
            </a:r>
            <a:r>
              <a:rPr lang="en-US" sz="2000" dirty="0">
                <a:solidFill>
                  <a:schemeClr val="bg1"/>
                </a:solidFill>
              </a:rPr>
              <a:t>for the topic</a:t>
            </a:r>
          </a:p>
          <a:p>
            <a:r>
              <a:rPr lang="en-GB" sz="2000" dirty="0">
                <a:solidFill>
                  <a:schemeClr val="bg1"/>
                </a:solidFill>
              </a:rPr>
              <a:t>public space.</a:t>
            </a:r>
          </a:p>
          <a:p>
            <a:r>
              <a:rPr lang="en-GB" sz="2000" dirty="0">
                <a:solidFill>
                  <a:schemeClr val="bg1"/>
                </a:solidFill>
              </a:rPr>
              <a:t>• </a:t>
            </a:r>
            <a:r>
              <a:rPr lang="en-GB" sz="2000" b="1" dirty="0">
                <a:solidFill>
                  <a:schemeClr val="bg1"/>
                </a:solidFill>
              </a:rPr>
              <a:t>Strengthen </a:t>
            </a:r>
            <a:r>
              <a:rPr lang="en-GB" sz="2000" dirty="0">
                <a:solidFill>
                  <a:schemeClr val="bg1"/>
                </a:solidFill>
              </a:rPr>
              <a:t>neighbourhood feelings.</a:t>
            </a:r>
            <a:endParaRPr lang="en-US" sz="5400" dirty="0">
              <a:solidFill>
                <a:schemeClr val="bg1"/>
              </a:solidFill>
            </a:endParaRPr>
          </a:p>
        </p:txBody>
      </p:sp>
      <p:sp>
        <p:nvSpPr>
          <p:cNvPr id="10" name="TextBox 9">
            <a:extLst>
              <a:ext uri="{FF2B5EF4-FFF2-40B4-BE49-F238E27FC236}">
                <a16:creationId xmlns="" xmlns:a16="http://schemas.microsoft.com/office/drawing/2014/main" id="{F87FAAEA-E562-469C-ABA5-5B5E3AF8963B}"/>
              </a:ext>
            </a:extLst>
          </p:cNvPr>
          <p:cNvSpPr txBox="1"/>
          <p:nvPr/>
        </p:nvSpPr>
        <p:spPr>
          <a:xfrm>
            <a:off x="311700" y="377214"/>
            <a:ext cx="4571999" cy="707886"/>
          </a:xfrm>
          <a:prstGeom prst="rect">
            <a:avLst/>
          </a:prstGeom>
          <a:noFill/>
        </p:spPr>
        <p:txBody>
          <a:bodyPr wrap="square" rtlCol="0">
            <a:spAutoFit/>
          </a:bodyPr>
          <a:lstStyle/>
          <a:p>
            <a:r>
              <a:rPr lang="en-US" sz="4000" b="1" dirty="0">
                <a:solidFill>
                  <a:srgbClr val="F8C437"/>
                </a:solidFill>
              </a:rPr>
              <a:t>Goals</a:t>
            </a:r>
          </a:p>
        </p:txBody>
      </p:sp>
    </p:spTree>
    <p:extLst>
      <p:ext uri="{BB962C8B-B14F-4D97-AF65-F5344CB8AC3E}">
        <p14:creationId xmlns:p14="http://schemas.microsoft.com/office/powerpoint/2010/main" val="3076738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emporary street closure">
            <a:hlinkClick r:id="" action="ppaction://media"/>
            <a:extLst>
              <a:ext uri="{FF2B5EF4-FFF2-40B4-BE49-F238E27FC236}">
                <a16:creationId xmlns="" xmlns:a16="http://schemas.microsoft.com/office/drawing/2014/main" id="{32ED600B-33FB-4ABC-A5C7-5A184B6C6069}"/>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2316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FE4133E409354C815FEF42039172F5" ma:contentTypeVersion="13" ma:contentTypeDescription="Create a new document." ma:contentTypeScope="" ma:versionID="f91b08c0f86dd62f34defe36b2c4c680">
  <xsd:schema xmlns:xsd="http://www.w3.org/2001/XMLSchema" xmlns:xs="http://www.w3.org/2001/XMLSchema" xmlns:p="http://schemas.microsoft.com/office/2006/metadata/properties" xmlns:ns3="4988dd2a-66d4-48d4-b38e-becf9e3c3bc1" xmlns:ns4="44312394-288e-4b0e-b80b-7b987feb0f10" targetNamespace="http://schemas.microsoft.com/office/2006/metadata/properties" ma:root="true" ma:fieldsID="66ec7a5cc22ce71477a207b50cf2a013" ns3:_="" ns4:_="">
    <xsd:import namespace="4988dd2a-66d4-48d4-b38e-becf9e3c3bc1"/>
    <xsd:import namespace="44312394-288e-4b0e-b80b-7b987feb0f1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88dd2a-66d4-48d4-b38e-becf9e3c3b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312394-288e-4b0e-b80b-7b987feb0f1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16DF76-4B13-431F-871B-8E461524F414}">
  <ds:schemaRefs>
    <ds:schemaRef ds:uri="http://schemas.microsoft.com/sharepoint/v3/contenttype/forms"/>
  </ds:schemaRefs>
</ds:datastoreItem>
</file>

<file path=customXml/itemProps2.xml><?xml version="1.0" encoding="utf-8"?>
<ds:datastoreItem xmlns:ds="http://schemas.openxmlformats.org/officeDocument/2006/customXml" ds:itemID="{C26524CE-C5BD-4056-B2EA-F8AF5DAF06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88dd2a-66d4-48d4-b38e-becf9e3c3bc1"/>
    <ds:schemaRef ds:uri="44312394-288e-4b0e-b80b-7b987feb0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0DB0A7-F87D-438B-BFCB-616EA552E20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1493</Words>
  <Application>Microsoft Office PowerPoint</Application>
  <PresentationFormat>Bildschirmpräsentation (16:9)</PresentationFormat>
  <Paragraphs>85</Paragraphs>
  <Slides>16</Slides>
  <Notes>16</Notes>
  <HiddenSlides>0</HiddenSlides>
  <MMClips>3</MMClips>
  <ScaleCrop>false</ScaleCrop>
  <HeadingPairs>
    <vt:vector size="6" baseType="variant">
      <vt:variant>
        <vt:lpstr>Verwendete Schriftarten</vt:lpstr>
      </vt:variant>
      <vt:variant>
        <vt:i4>1</vt:i4>
      </vt:variant>
      <vt:variant>
        <vt:lpstr>Design</vt:lpstr>
      </vt:variant>
      <vt:variant>
        <vt:i4>1</vt:i4>
      </vt:variant>
      <vt:variant>
        <vt:lpstr>Folientitel</vt:lpstr>
      </vt:variant>
      <vt:variant>
        <vt:i4>16</vt:i4>
      </vt:variant>
    </vt:vector>
  </HeadingPairs>
  <TitlesOfParts>
    <vt:vector size="18" baseType="lpstr">
      <vt:lpstr>Arial</vt:lpstr>
      <vt:lpstr>Simple Light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Presentation contents: Nick van Apeldoorn (BUas, Breda University of Applied Sciences, NL). Graphics slide 5, 6 are partly open source from Flaticon.   Video’s 2&amp;14 used in this presentation are copyright free from: Pexels. Pictures © Metamorphosis.  All logo’s used in this presentation are from European organisations in which Metamorphosis participates   Questions/remarks: apeldoorn.n@buas.nl   “The project leading to this application has received funding from the European Union’s Horizon 2020 research and innovation programme under grant agreement No 723375”.  Project coordinator:  FGM-AMOR Karl Reiter reiter@fgm.at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Apeldoorn, Nick van</dc:creator>
  <cp:lastModifiedBy>Sabine Oberrauter</cp:lastModifiedBy>
  <cp:revision>9</cp:revision>
  <dcterms:modified xsi:type="dcterms:W3CDTF">2020-05-12T07:58:02Z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0x01010033FE4133E409354C815FEF42039172F5</vt:lpwstr>
  </property>
</Properties>
</file>